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5"/>
  </p:notesMasterIdLst>
  <p:sldIdLst>
    <p:sldId id="511" r:id="rId2"/>
    <p:sldId id="463" r:id="rId3"/>
    <p:sldId id="512" r:id="rId4"/>
    <p:sldId id="549" r:id="rId5"/>
    <p:sldId id="518" r:id="rId6"/>
    <p:sldId id="519" r:id="rId7"/>
    <p:sldId id="520" r:id="rId8"/>
    <p:sldId id="521" r:id="rId9"/>
    <p:sldId id="528" r:id="rId10"/>
    <p:sldId id="527" r:id="rId11"/>
    <p:sldId id="529" r:id="rId12"/>
    <p:sldId id="530" r:id="rId13"/>
    <p:sldId id="531" r:id="rId14"/>
    <p:sldId id="532" r:id="rId15"/>
    <p:sldId id="533" r:id="rId16"/>
    <p:sldId id="534" r:id="rId17"/>
    <p:sldId id="535" r:id="rId18"/>
    <p:sldId id="477" r:id="rId19"/>
    <p:sldId id="399" r:id="rId20"/>
    <p:sldId id="409" r:id="rId21"/>
    <p:sldId id="481" r:id="rId22"/>
    <p:sldId id="482" r:id="rId23"/>
    <p:sldId id="50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421134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hyperlink" Target="https://experience.sap.com/fiori-design/"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soyuztechnologies/HPC_Training/blob/master/Day%208/FirstFioriApp/webapp/view/View1.view.xml" TargetMode="External"/><Relationship Id="rId3" Type="http://schemas.openxmlformats.org/officeDocument/2006/relationships/image" Target="../media/image2.png"/><Relationship Id="rId7" Type="http://schemas.openxmlformats.org/officeDocument/2006/relationships/hyperlink" Target="https://github.com/soyuztechnologies/HPC_Training/blob/master/Day%208/FirstFioriApp/webapp/view/App.view.xml" TargetMode="External"/><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8/FirstFioriApp/webapp/controller/View1.controller.js" TargetMode="External"/><Relationship Id="rId11" Type="http://schemas.openxmlformats.org/officeDocument/2006/relationships/hyperlink" Target="https://github.com/soyuztechnologies/HPC_Training/blob/master/Day%208/FirstFioriApp/webapp/manifest.json" TargetMode="External"/><Relationship Id="rId5" Type="http://schemas.openxmlformats.org/officeDocument/2006/relationships/hyperlink" Target="https://github.com/soyuztechnologies/HPC_Training/blob/master/Day%208/FirstFioriApp/webapp/controller/BaseController.js" TargetMode="External"/><Relationship Id="rId10" Type="http://schemas.openxmlformats.org/officeDocument/2006/relationships/hyperlink" Target="https://github.com/soyuztechnologies/HPC_Training/blob/master/Day%208/FirstFioriApp/webapp/index.html" TargetMode="External"/><Relationship Id="rId4" Type="http://schemas.openxmlformats.org/officeDocument/2006/relationships/hyperlink" Target="https://github.com/soyuztechnologies/HPC_Training/blob/master/Day%208/FirstFioriApp/webapp/controller/App.controller.js" TargetMode="External"/><Relationship Id="rId9" Type="http://schemas.openxmlformats.org/officeDocument/2006/relationships/hyperlink" Target="https://github.com/soyuztechnologies/HPC_Training/blob/master/Day%208/FirstFioriApp/webapp/Component.j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hyperlink" Target="https://github.com/soyuztechnologies/HPC_Training/blob/master/Day%208/WorkingWithMultiplViews/webapp/Component.js" TargetMode="External"/><Relationship Id="rId3" Type="http://schemas.openxmlformats.org/officeDocument/2006/relationships/image" Target="../media/image2.png"/><Relationship Id="rId7" Type="http://schemas.openxmlformats.org/officeDocument/2006/relationships/hyperlink" Target="https://github.com/soyuztechnologies/HPC_Training/blob/master/Day%208/WorkingWithMultiplViews/webapp/controller/View2.controller.js" TargetMode="External"/><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8/WorkingWithMultiplViews/webapp/view/View2.view.xml" TargetMode="External"/><Relationship Id="rId5" Type="http://schemas.openxmlformats.org/officeDocument/2006/relationships/hyperlink" Target="https://github.com/soyuztechnologies/HPC_Training/blob/master/Day%208/WorkingWithMultiplViews/webapp/controller/View1.controller.js" TargetMode="External"/><Relationship Id="rId4" Type="http://schemas.openxmlformats.org/officeDocument/2006/relationships/hyperlink" Target="https://github.com/soyuztechnologies/HPC_Training/blob/master/Day%208/WorkingWithMultiplViews/webapp/view/View1.view.x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4.tiff"/><Relationship Id="rId5" Type="http://schemas.openxmlformats.org/officeDocument/2006/relationships/image" Target="../media/image23.tiff"/><Relationship Id="rId10" Type="http://schemas.openxmlformats.org/officeDocument/2006/relationships/image" Target="../media/image2.png"/><Relationship Id="rId4" Type="http://schemas.openxmlformats.org/officeDocument/2006/relationships/image" Target="../media/image22.tiff"/><Relationship Id="rId9" Type="http://schemas.openxmlformats.org/officeDocument/2006/relationships/hyperlink" Target="https://anubhavtrainings.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7.jpg"/><Relationship Id="rId7" Type="http://schemas.openxmlformats.org/officeDocument/2006/relationships/image" Target="../media/image2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hyperlink" Target="https://github.com/soyuztechnologies/HPC_Training/blob/master/Day%207/Exercie_BaseController/webapp/model/mockdata/mydata.xml" TargetMode="External"/><Relationship Id="rId3" Type="http://schemas.openxmlformats.org/officeDocument/2006/relationships/hyperlink" Target="https://github.com/soyuztechnologies/HPC_Training/blob/master/Day%207/Exercie_BaseController/webapp/view/MyView.view.xml" TargetMode="External"/><Relationship Id="rId7" Type="http://schemas.openxmlformats.org/officeDocument/2006/relationships/hyperlink" Target="https://github.com/soyuztechnologies/HPC_Training/blob/master/Day%207/Exercie_BaseController/webapp/model/mockdata/mydata2.jso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7/Exercie_BaseController/webapp/model/mockdata/mydata.json" TargetMode="External"/><Relationship Id="rId5" Type="http://schemas.openxmlformats.org/officeDocument/2006/relationships/hyperlink" Target="https://github.com/soyuztechnologies/HPC_Training/blob/master/Day%207/Exercie_BaseController/webapp/controller/BaseController.js" TargetMode="External"/><Relationship Id="rId10" Type="http://schemas.openxmlformats.org/officeDocument/2006/relationships/image" Target="../media/image5.jpeg"/><Relationship Id="rId4" Type="http://schemas.openxmlformats.org/officeDocument/2006/relationships/hyperlink" Target="https://github.com/soyuztechnologies/HPC_Training/blob/master/Day%207/Exercie_BaseController/webapp/controller/MyView.controller.js" TargetMode="External"/><Relationship Id="rId9" Type="http://schemas.openxmlformats.org/officeDocument/2006/relationships/hyperlink" Target="https://github.com/soyuztechnologies/HPC_Training/blob/master/Day%207/Exercie_BaseController/webapp/model/models.j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openui5.hana.ondemand.com/1.34.9/docs/guide/831039835e7c4da3a8a0b49567573afe.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github.com/soyuztechnologies/HPC_Training/blob/master/Day%207/Resource%20Model/webapp/i18n/i18n_hi.properties" TargetMode="External"/><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7/Resource%20Model/webapp/i18n/i18n.properties" TargetMode="External"/><Relationship Id="rId5" Type="http://schemas.openxmlformats.org/officeDocument/2006/relationships/hyperlink" Target="https://github.com/soyuztechnologies/HPC_Training/blob/master/Day%207/Resource%20Model/webapp/controller/MyView.controller.js" TargetMode="External"/><Relationship Id="rId4" Type="http://schemas.openxmlformats.org/officeDocument/2006/relationships/hyperlink" Target="https://github.com/soyuztechnologies/HPC_Training/blob/master/Day%207/Resource%20Model/webapp/view/MyView.view.x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7/Formatters/webapp/util/lifeSaver.js" TargetMode="External"/><Relationship Id="rId5" Type="http://schemas.openxmlformats.org/officeDocument/2006/relationships/hyperlink" Target="https://github.com/soyuztechnologies/HPC_Training/blob/master/Day%207/Formatters/webapp/controller/MyView.controller.js" TargetMode="External"/><Relationship Id="rId4" Type="http://schemas.openxmlformats.org/officeDocument/2006/relationships/hyperlink" Target="https://github.com/soyuztechnologies/HPC_Training/blob/master/Day%207/Formatters/webapp/view/MyView.view.x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6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8DC0A014-D93E-477A-99ED-2BE2D58EAD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6330" y="1734933"/>
            <a:ext cx="5005670" cy="273747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What is Fiori?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715506" cy="4524315"/>
          </a:xfrm>
          <a:prstGeom prst="rect">
            <a:avLst/>
          </a:prstGeom>
          <a:noFill/>
        </p:spPr>
        <p:txBody>
          <a:bodyPr wrap="square" rtlCol="0">
            <a:spAutoFit/>
          </a:bodyPr>
          <a:lstStyle/>
          <a:p>
            <a:pPr algn="just" defTabSz="685800"/>
            <a:r>
              <a:rPr lang="en-US" b="0" i="0" dirty="0">
                <a:solidFill>
                  <a:srgbClr val="000000"/>
                </a:solidFill>
                <a:effectLst/>
              </a:rPr>
              <a:t>SAP Fiori is the user interface or user experience (UX) that supplements and can replace the SAP GUI. This streamlined application uses tiles to encapsulate standard tasks, such as approving purchase requisitions, viewing sales orders, and approving timesheets. </a:t>
            </a:r>
          </a:p>
          <a:p>
            <a:pPr algn="just" defTabSz="685800"/>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is SAP’s new user experience. These are standard apps delivered by SAP and by following the Development guidelines any one can use UI5 to create Fiori Apps.</a:t>
            </a:r>
          </a:p>
          <a:p>
            <a:pPr marL="285750" indent="-285750" algn="just" defTabSz="685800">
              <a:buFont typeface="Arial" panose="020B0604020202020204" pitchFamily="34" charset="0"/>
              <a:buChar char="•"/>
            </a:pPr>
            <a:r>
              <a:rPr lang="en-US" b="1" i="0" dirty="0">
                <a:solidFill>
                  <a:srgbClr val="202124"/>
                </a:solidFill>
                <a:effectLst/>
              </a:rPr>
              <a:t>Fiori</a:t>
            </a:r>
            <a:r>
              <a:rPr lang="en-US" b="0" i="0" dirty="0">
                <a:solidFill>
                  <a:srgbClr val="202124"/>
                </a:solidFill>
                <a:effectLst/>
              </a:rPr>
              <a:t> is a streamlined application, delivering a role-based user experience that can be personalized across all lines of business, tasks and devices.</a:t>
            </a:r>
          </a:p>
          <a:p>
            <a:pPr marL="285750" indent="-285750" algn="just" defTabSz="685800">
              <a:buFont typeface="Arial" panose="020B0604020202020204" pitchFamily="34" charset="0"/>
              <a:buChar char="•"/>
            </a:pPr>
            <a:r>
              <a:rPr lang="en-US" b="0" i="0" dirty="0">
                <a:solidFill>
                  <a:srgbClr val="202124"/>
                </a:solidFill>
                <a:effectLst/>
              </a:rPr>
              <a:t>It uses tiles to encapsulate standard tasks like viewing sales orders or approving timesheets.</a:t>
            </a:r>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 UI5 + </a:t>
            </a:r>
            <a:r>
              <a:rPr lang="en-US" dirty="0">
                <a:solidFill>
                  <a:prstClr val="black"/>
                </a:solidFill>
                <a:hlinkClick r:id="rId4"/>
              </a:rPr>
              <a:t>Development/Design Guidelines</a:t>
            </a:r>
            <a:endParaRPr lang="en-US" dirty="0">
              <a:solidFill>
                <a:prstClr val="black"/>
              </a:solidFill>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55524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Structure of a Fiori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sz="1800" dirty="0">
                <a:latin typeface="Calibri (Body)"/>
              </a:rPr>
              <a:t>There are different folders and directory are required for setup project: webapp, Controller, </a:t>
            </a:r>
            <a:r>
              <a:rPr lang="en-US" sz="1800" dirty="0">
                <a:solidFill>
                  <a:srgbClr val="202124"/>
                </a:solidFill>
                <a:latin typeface="Calibri (Body)"/>
              </a:rPr>
              <a:t>models</a:t>
            </a:r>
            <a:r>
              <a:rPr lang="en-US" dirty="0">
                <a:solidFill>
                  <a:srgbClr val="202124"/>
                </a:solidFill>
                <a:latin typeface="Calibri (Body)"/>
              </a:rPr>
              <a:t>, </a:t>
            </a:r>
            <a:r>
              <a:rPr lang="en-US" sz="1800" dirty="0">
                <a:solidFill>
                  <a:srgbClr val="202124"/>
                </a:solidFill>
                <a:latin typeface="Calibri (Body)"/>
              </a:rPr>
              <a:t>utils</a:t>
            </a:r>
            <a:r>
              <a:rPr lang="en-US" dirty="0">
                <a:solidFill>
                  <a:srgbClr val="202124"/>
                </a:solidFill>
                <a:latin typeface="Calibri (Body)"/>
              </a:rPr>
              <a:t> ,</a:t>
            </a:r>
            <a:r>
              <a:rPr lang="en-US" sz="1800" dirty="0">
                <a:solidFill>
                  <a:srgbClr val="202124"/>
                </a:solidFill>
                <a:latin typeface="Calibri (Body)"/>
              </a:rPr>
              <a:t>view</a:t>
            </a:r>
            <a:r>
              <a:rPr lang="en-US" dirty="0">
                <a:solidFill>
                  <a:srgbClr val="202124"/>
                </a:solidFill>
                <a:latin typeface="Calibri (Body)"/>
              </a:rPr>
              <a:t>, </a:t>
            </a:r>
            <a:r>
              <a:rPr lang="en-US" sz="1800" dirty="0">
                <a:solidFill>
                  <a:srgbClr val="202124"/>
                </a:solidFill>
                <a:latin typeface="Calibri (Body)"/>
              </a:rPr>
              <a:t>Component</a:t>
            </a:r>
            <a:r>
              <a:rPr lang="en-US" dirty="0">
                <a:solidFill>
                  <a:srgbClr val="202124"/>
                </a:solidFill>
                <a:latin typeface="Calibri (Body)"/>
              </a:rPr>
              <a:t>.js, </a:t>
            </a:r>
            <a:r>
              <a:rPr lang="en-US" sz="1800" dirty="0">
                <a:solidFill>
                  <a:srgbClr val="202124"/>
                </a:solidFill>
                <a:latin typeface="Calibri (Body)"/>
              </a:rPr>
              <a:t>manifest.json, index.html</a:t>
            </a:r>
          </a:p>
          <a:p>
            <a:r>
              <a:rPr lang="en-US" b="1" dirty="0">
                <a:solidFill>
                  <a:srgbClr val="202124"/>
                </a:solidFill>
                <a:latin typeface="Calibri (Body)"/>
              </a:rPr>
              <a:t>Structure of normal ui5 application</a:t>
            </a:r>
            <a:endParaRPr lang="en-US" sz="1800" b="1" dirty="0">
              <a:latin typeface="Calibri (Body)"/>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3B08B82C-074E-4AB0-B767-0BACA52FB9C8}"/>
              </a:ext>
            </a:extLst>
          </p:cNvPr>
          <p:cNvGrpSpPr/>
          <p:nvPr/>
        </p:nvGrpSpPr>
        <p:grpSpPr>
          <a:xfrm>
            <a:off x="3925371" y="1486977"/>
            <a:ext cx="3529103" cy="1633010"/>
            <a:chOff x="3400299" y="1490055"/>
            <a:chExt cx="4104456" cy="1947328"/>
          </a:xfrm>
        </p:grpSpPr>
        <p:sp>
          <p:nvSpPr>
            <p:cNvPr id="6" name="Scroll: Vertical 5">
              <a:extLst>
                <a:ext uri="{FF2B5EF4-FFF2-40B4-BE49-F238E27FC236}">
                  <a16:creationId xmlns:a16="http://schemas.microsoft.com/office/drawing/2014/main" id="{3A2FDF21-EEBA-4BF5-B825-4B011E7D2E18}"/>
                </a:ext>
              </a:extLst>
            </p:cNvPr>
            <p:cNvSpPr/>
            <p:nvPr/>
          </p:nvSpPr>
          <p:spPr>
            <a:xfrm>
              <a:off x="3400299" y="1490055"/>
              <a:ext cx="1512168" cy="1512168"/>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Index.html</a:t>
              </a:r>
            </a:p>
          </p:txBody>
        </p:sp>
        <p:sp>
          <p:nvSpPr>
            <p:cNvPr id="7" name="Rectangle 6">
              <a:extLst>
                <a:ext uri="{FF2B5EF4-FFF2-40B4-BE49-F238E27FC236}">
                  <a16:creationId xmlns:a16="http://schemas.microsoft.com/office/drawing/2014/main" id="{188AF0D6-D085-4BF7-BC56-1E8DDFB3A8F2}"/>
                </a:ext>
              </a:extLst>
            </p:cNvPr>
            <p:cNvSpPr/>
            <p:nvPr/>
          </p:nvSpPr>
          <p:spPr>
            <a:xfrm>
              <a:off x="5920579" y="1562064"/>
              <a:ext cx="1584176"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9" name="Rectangle 8">
              <a:extLst>
                <a:ext uri="{FF2B5EF4-FFF2-40B4-BE49-F238E27FC236}">
                  <a16:creationId xmlns:a16="http://schemas.microsoft.com/office/drawing/2014/main" id="{ACB30757-244E-4D82-9D8F-12BF0FAEDABD}"/>
                </a:ext>
              </a:extLst>
            </p:cNvPr>
            <p:cNvSpPr/>
            <p:nvPr/>
          </p:nvSpPr>
          <p:spPr>
            <a:xfrm>
              <a:off x="5920579" y="2717303"/>
              <a:ext cx="1584176"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cxnSp>
          <p:nvCxnSpPr>
            <p:cNvPr id="10" name="Straight Connector 9">
              <a:extLst>
                <a:ext uri="{FF2B5EF4-FFF2-40B4-BE49-F238E27FC236}">
                  <a16:creationId xmlns:a16="http://schemas.microsoft.com/office/drawing/2014/main" id="{7385490E-56E0-4715-9638-DCAFFC9E512A}"/>
                </a:ext>
              </a:extLst>
            </p:cNvPr>
            <p:cNvCxnSpPr>
              <a:stCxn id="7" idx="2"/>
              <a:endCxn id="9" idx="0"/>
            </p:cNvCxnSpPr>
            <p:nvPr/>
          </p:nvCxnSpPr>
          <p:spPr>
            <a:xfrm>
              <a:off x="6712667" y="2426160"/>
              <a:ext cx="0" cy="291143"/>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0FB7E77-DB2A-4D5C-AD47-FC4D634F7021}"/>
                </a:ext>
              </a:extLst>
            </p:cNvPr>
            <p:cNvSpPr/>
            <p:nvPr/>
          </p:nvSpPr>
          <p:spPr>
            <a:xfrm flipH="1" flipV="1">
              <a:off x="6631542" y="2481160"/>
              <a:ext cx="188654" cy="181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FA62FF56-A5D4-4166-9251-FED94680D6B8}"/>
                </a:ext>
              </a:extLst>
            </p:cNvPr>
            <p:cNvSpPr/>
            <p:nvPr/>
          </p:nvSpPr>
          <p:spPr>
            <a:xfrm>
              <a:off x="5051924" y="1892299"/>
              <a:ext cx="72008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6B49E1B0-4D0F-48A9-A8AC-DD13EEDDFD45}"/>
              </a:ext>
            </a:extLst>
          </p:cNvPr>
          <p:cNvGrpSpPr/>
          <p:nvPr/>
        </p:nvGrpSpPr>
        <p:grpSpPr>
          <a:xfrm>
            <a:off x="104771" y="3660956"/>
            <a:ext cx="11719690" cy="2831099"/>
            <a:chOff x="-135404" y="3156328"/>
            <a:chExt cx="12134210" cy="2972610"/>
          </a:xfrm>
        </p:grpSpPr>
        <p:sp>
          <p:nvSpPr>
            <p:cNvPr id="40" name="Rectangle 39">
              <a:extLst>
                <a:ext uri="{FF2B5EF4-FFF2-40B4-BE49-F238E27FC236}">
                  <a16:creationId xmlns:a16="http://schemas.microsoft.com/office/drawing/2014/main" id="{6DE68CD8-1E9D-4109-8AA5-12C9284E4551}"/>
                </a:ext>
              </a:extLst>
            </p:cNvPr>
            <p:cNvSpPr/>
            <p:nvPr/>
          </p:nvSpPr>
          <p:spPr>
            <a:xfrm>
              <a:off x="1917686" y="3977507"/>
              <a:ext cx="2016224" cy="72008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Component.js</a:t>
              </a:r>
            </a:p>
          </p:txBody>
        </p:sp>
        <p:sp>
          <p:nvSpPr>
            <p:cNvPr id="41" name="Scroll: Vertical 40">
              <a:extLst>
                <a:ext uri="{FF2B5EF4-FFF2-40B4-BE49-F238E27FC236}">
                  <a16:creationId xmlns:a16="http://schemas.microsoft.com/office/drawing/2014/main" id="{D265E9E4-902A-47DA-997F-6D3F83DB10CD}"/>
                </a:ext>
              </a:extLst>
            </p:cNvPr>
            <p:cNvSpPr/>
            <p:nvPr/>
          </p:nvSpPr>
          <p:spPr>
            <a:xfrm>
              <a:off x="-135404" y="3610051"/>
              <a:ext cx="1512168" cy="1512168"/>
            </a:xfrm>
            <a:prstGeom prst="verticalScroll">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Index.html</a:t>
              </a:r>
            </a:p>
          </p:txBody>
        </p:sp>
        <p:sp>
          <p:nvSpPr>
            <p:cNvPr id="42" name="Arrow: Right 41">
              <a:extLst>
                <a:ext uri="{FF2B5EF4-FFF2-40B4-BE49-F238E27FC236}">
                  <a16:creationId xmlns:a16="http://schemas.microsoft.com/office/drawing/2014/main" id="{6F33C465-1208-4F29-ADDF-BA6E4C530937}"/>
                </a:ext>
              </a:extLst>
            </p:cNvPr>
            <p:cNvSpPr/>
            <p:nvPr/>
          </p:nvSpPr>
          <p:spPr>
            <a:xfrm>
              <a:off x="1232748" y="4119049"/>
              <a:ext cx="648072" cy="523084"/>
            </a:xfrm>
            <a:prstGeom prst="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B3A1D0EE-1EF5-4736-850F-0D0FB8819DA9}"/>
                </a:ext>
              </a:extLst>
            </p:cNvPr>
            <p:cNvSpPr txBox="1"/>
            <p:nvPr/>
          </p:nvSpPr>
          <p:spPr>
            <a:xfrm>
              <a:off x="205979" y="3156328"/>
              <a:ext cx="1170784" cy="484741"/>
            </a:xfrm>
            <a:prstGeom prst="rect">
              <a:avLst/>
            </a:prstGeom>
            <a:noFill/>
          </p:spPr>
          <p:txBody>
            <a:bodyPr wrap="square" rtlCol="0">
              <a:spAutoFit/>
            </a:bodyPr>
            <a:lstStyle/>
            <a:p>
              <a:pPr defTabSz="1218987"/>
              <a:r>
                <a:rPr lang="en-US" dirty="0">
                  <a:solidFill>
                    <a:prstClr val="black"/>
                  </a:solidFill>
                  <a:latin typeface="Segoe UI"/>
                </a:rPr>
                <a:t>Dev</a:t>
              </a:r>
              <a:r>
                <a:rPr lang="en-US" sz="2400" dirty="0">
                  <a:solidFill>
                    <a:prstClr val="black"/>
                  </a:solidFill>
                  <a:latin typeface="Segoe UI"/>
                </a:rPr>
                <a:t>.</a:t>
              </a:r>
            </a:p>
          </p:txBody>
        </p:sp>
        <p:sp>
          <p:nvSpPr>
            <p:cNvPr id="44" name="Rectangle: Rounded Corners 43">
              <a:extLst>
                <a:ext uri="{FF2B5EF4-FFF2-40B4-BE49-F238E27FC236}">
                  <a16:creationId xmlns:a16="http://schemas.microsoft.com/office/drawing/2014/main" id="{47C1C53C-E43C-4008-9C4C-DAB18EB14736}"/>
                </a:ext>
              </a:extLst>
            </p:cNvPr>
            <p:cNvSpPr/>
            <p:nvPr/>
          </p:nvSpPr>
          <p:spPr>
            <a:xfrm>
              <a:off x="2025698" y="5187187"/>
              <a:ext cx="1800200" cy="504056"/>
            </a:xfrm>
            <a:prstGeom prst="round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white"/>
                  </a:solidFill>
                  <a:effectLst/>
                  <a:uLnTx/>
                  <a:uFillTx/>
                  <a:latin typeface="Segoe UI"/>
                  <a:ea typeface="+mn-ea"/>
                  <a:cs typeface="+mn-cs"/>
                </a:rPr>
                <a:t>manifest.json</a:t>
              </a:r>
              <a:endParaRPr kumimoji="0" lang="en-US" sz="14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App descriptor</a:t>
              </a:r>
            </a:p>
          </p:txBody>
        </p:sp>
        <p:cxnSp>
          <p:nvCxnSpPr>
            <p:cNvPr id="45" name="Straight Connector 44">
              <a:extLst>
                <a:ext uri="{FF2B5EF4-FFF2-40B4-BE49-F238E27FC236}">
                  <a16:creationId xmlns:a16="http://schemas.microsoft.com/office/drawing/2014/main" id="{5FD810AF-E128-44F3-8FB9-E7FDC0452439}"/>
                </a:ext>
              </a:extLst>
            </p:cNvPr>
            <p:cNvCxnSpPr>
              <a:stCxn id="40" idx="2"/>
              <a:endCxn id="44" idx="0"/>
            </p:cNvCxnSpPr>
            <p:nvPr/>
          </p:nvCxnSpPr>
          <p:spPr>
            <a:xfrm>
              <a:off x="2925798" y="4697588"/>
              <a:ext cx="0" cy="489599"/>
            </a:xfrm>
            <a:prstGeom prst="line">
              <a:avLst/>
            </a:prstGeom>
            <a:noFill/>
            <a:ln w="9525" cap="flat" cmpd="sng" algn="ctr">
              <a:solidFill>
                <a:srgbClr val="262767">
                  <a:shade val="95000"/>
                  <a:satMod val="105000"/>
                </a:srgbClr>
              </a:solidFill>
              <a:prstDash val="solid"/>
            </a:ln>
            <a:effectLst/>
          </p:spPr>
        </p:cxnSp>
        <p:sp>
          <p:nvSpPr>
            <p:cNvPr id="46" name="Rectangle 45">
              <a:extLst>
                <a:ext uri="{FF2B5EF4-FFF2-40B4-BE49-F238E27FC236}">
                  <a16:creationId xmlns:a16="http://schemas.microsoft.com/office/drawing/2014/main" id="{563590FA-0C72-4698-B2D4-C12F1433EBC5}"/>
                </a:ext>
              </a:extLst>
            </p:cNvPr>
            <p:cNvSpPr/>
            <p:nvPr/>
          </p:nvSpPr>
          <p:spPr>
            <a:xfrm>
              <a:off x="4726260" y="3573016"/>
              <a:ext cx="2232248" cy="1490620"/>
            </a:xfrm>
            <a:prstGeom prst="rect">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a:ea typeface="+mn-ea"/>
                  <a:cs typeface="+mn-cs"/>
                </a:rPr>
                <a:t>Root View</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App.view.xml</a:t>
              </a: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cxnSp>
          <p:nvCxnSpPr>
            <p:cNvPr id="47" name="Straight Arrow Connector 46">
              <a:extLst>
                <a:ext uri="{FF2B5EF4-FFF2-40B4-BE49-F238E27FC236}">
                  <a16:creationId xmlns:a16="http://schemas.microsoft.com/office/drawing/2014/main" id="{77DF3EFF-B744-4E4C-9C48-C480CF44F411}"/>
                </a:ext>
              </a:extLst>
            </p:cNvPr>
            <p:cNvCxnSpPr>
              <a:cxnSpLocks/>
              <a:stCxn id="40" idx="3"/>
              <a:endCxn id="46" idx="1"/>
            </p:cNvCxnSpPr>
            <p:nvPr/>
          </p:nvCxnSpPr>
          <p:spPr>
            <a:xfrm flipV="1">
              <a:off x="3933910" y="4318326"/>
              <a:ext cx="792350" cy="19222"/>
            </a:xfrm>
            <a:prstGeom prst="straightConnector1">
              <a:avLst/>
            </a:prstGeom>
            <a:noFill/>
            <a:ln w="9525" cap="flat" cmpd="sng" algn="ctr">
              <a:solidFill>
                <a:srgbClr val="262767">
                  <a:shade val="95000"/>
                  <a:satMod val="105000"/>
                </a:srgbClr>
              </a:solidFill>
              <a:prstDash val="solid"/>
              <a:tailEnd type="triangle"/>
            </a:ln>
            <a:effectLst/>
          </p:spPr>
        </p:cxnSp>
        <p:sp>
          <p:nvSpPr>
            <p:cNvPr id="48" name="Rectangle 47">
              <a:extLst>
                <a:ext uri="{FF2B5EF4-FFF2-40B4-BE49-F238E27FC236}">
                  <a16:creationId xmlns:a16="http://schemas.microsoft.com/office/drawing/2014/main" id="{38EAA048-7760-434B-98DA-49806EE00946}"/>
                </a:ext>
              </a:extLst>
            </p:cNvPr>
            <p:cNvSpPr/>
            <p:nvPr/>
          </p:nvSpPr>
          <p:spPr>
            <a:xfrm>
              <a:off x="5050296" y="5408858"/>
              <a:ext cx="1584176" cy="720080"/>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App.controller.js</a:t>
              </a:r>
            </a:p>
          </p:txBody>
        </p:sp>
        <p:cxnSp>
          <p:nvCxnSpPr>
            <p:cNvPr id="49" name="Straight Connector 48">
              <a:extLst>
                <a:ext uri="{FF2B5EF4-FFF2-40B4-BE49-F238E27FC236}">
                  <a16:creationId xmlns:a16="http://schemas.microsoft.com/office/drawing/2014/main" id="{66BBD192-4B89-4A5B-A01B-F849D19AFDF7}"/>
                </a:ext>
              </a:extLst>
            </p:cNvPr>
            <p:cNvCxnSpPr>
              <a:cxnSpLocks/>
              <a:stCxn id="46" idx="2"/>
              <a:endCxn id="48" idx="0"/>
            </p:cNvCxnSpPr>
            <p:nvPr/>
          </p:nvCxnSpPr>
          <p:spPr>
            <a:xfrm>
              <a:off x="5842384" y="5063636"/>
              <a:ext cx="0" cy="345222"/>
            </a:xfrm>
            <a:prstGeom prst="line">
              <a:avLst/>
            </a:prstGeom>
            <a:noFill/>
            <a:ln w="9525" cap="flat" cmpd="sng" algn="ctr">
              <a:solidFill>
                <a:srgbClr val="262767">
                  <a:shade val="95000"/>
                  <a:satMod val="105000"/>
                </a:srgbClr>
              </a:solidFill>
              <a:prstDash val="solid"/>
            </a:ln>
            <a:effectLst/>
          </p:spPr>
        </p:cxnSp>
        <p:sp>
          <p:nvSpPr>
            <p:cNvPr id="50" name="Rectangle 49">
              <a:extLst>
                <a:ext uri="{FF2B5EF4-FFF2-40B4-BE49-F238E27FC236}">
                  <a16:creationId xmlns:a16="http://schemas.microsoft.com/office/drawing/2014/main" id="{A1A62778-5462-453C-87AA-82C753D47F45}"/>
                </a:ext>
              </a:extLst>
            </p:cNvPr>
            <p:cNvSpPr/>
            <p:nvPr/>
          </p:nvSpPr>
          <p:spPr>
            <a:xfrm>
              <a:off x="4834010" y="4200272"/>
              <a:ext cx="2052228" cy="722864"/>
            </a:xfrm>
            <a:prstGeom prst="rect">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Container</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App (pages)</a:t>
              </a:r>
            </a:p>
          </p:txBody>
        </p:sp>
        <p:grpSp>
          <p:nvGrpSpPr>
            <p:cNvPr id="51" name="Group 50">
              <a:extLst>
                <a:ext uri="{FF2B5EF4-FFF2-40B4-BE49-F238E27FC236}">
                  <a16:creationId xmlns:a16="http://schemas.microsoft.com/office/drawing/2014/main" id="{5F8F8310-33A0-46A4-B149-0202FA1CC6F4}"/>
                </a:ext>
              </a:extLst>
            </p:cNvPr>
            <p:cNvGrpSpPr/>
            <p:nvPr/>
          </p:nvGrpSpPr>
          <p:grpSpPr>
            <a:xfrm>
              <a:off x="8254652" y="4033857"/>
              <a:ext cx="3744154" cy="523908"/>
              <a:chOff x="8254652" y="4033857"/>
              <a:chExt cx="3744154" cy="523908"/>
            </a:xfrm>
          </p:grpSpPr>
          <p:sp>
            <p:nvSpPr>
              <p:cNvPr id="52" name="Rectangle 51">
                <a:extLst>
                  <a:ext uri="{FF2B5EF4-FFF2-40B4-BE49-F238E27FC236}">
                    <a16:creationId xmlns:a16="http://schemas.microsoft.com/office/drawing/2014/main" id="{9C5B6FAB-1B0B-466B-BE2A-E86628E177AD}"/>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1</a:t>
                </a:r>
              </a:p>
            </p:txBody>
          </p:sp>
          <p:sp>
            <p:nvSpPr>
              <p:cNvPr id="53" name="Rectangle 52">
                <a:extLst>
                  <a:ext uri="{FF2B5EF4-FFF2-40B4-BE49-F238E27FC236}">
                    <a16:creationId xmlns:a16="http://schemas.microsoft.com/office/drawing/2014/main" id="{B9935830-31B6-42D1-9A8A-6AC331FC8769}"/>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1</a:t>
                </a:r>
              </a:p>
            </p:txBody>
          </p:sp>
          <p:cxnSp>
            <p:nvCxnSpPr>
              <p:cNvPr id="54" name="Straight Connector 53">
                <a:extLst>
                  <a:ext uri="{FF2B5EF4-FFF2-40B4-BE49-F238E27FC236}">
                    <a16:creationId xmlns:a16="http://schemas.microsoft.com/office/drawing/2014/main" id="{DAF3C569-A1B3-455D-9A83-1B4E5142D6ED}"/>
                  </a:ext>
                </a:extLst>
              </p:cNvPr>
              <p:cNvCxnSpPr>
                <a:stCxn id="52" idx="3"/>
                <a:endCxn id="53"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55" name="Oval 54">
                <a:extLst>
                  <a:ext uri="{FF2B5EF4-FFF2-40B4-BE49-F238E27FC236}">
                    <a16:creationId xmlns:a16="http://schemas.microsoft.com/office/drawing/2014/main" id="{CDCAF219-242F-492F-B5A4-7A7FA89B470F}"/>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F1B817A4-237F-499D-955D-4E9DC292C2DD}"/>
                </a:ext>
              </a:extLst>
            </p:cNvPr>
            <p:cNvGrpSpPr/>
            <p:nvPr/>
          </p:nvGrpSpPr>
          <p:grpSpPr>
            <a:xfrm>
              <a:off x="8254652" y="4721477"/>
              <a:ext cx="3744154" cy="523908"/>
              <a:chOff x="8254652" y="4033857"/>
              <a:chExt cx="3744154" cy="523908"/>
            </a:xfrm>
          </p:grpSpPr>
          <p:sp>
            <p:nvSpPr>
              <p:cNvPr id="57" name="Rectangle 56">
                <a:extLst>
                  <a:ext uri="{FF2B5EF4-FFF2-40B4-BE49-F238E27FC236}">
                    <a16:creationId xmlns:a16="http://schemas.microsoft.com/office/drawing/2014/main" id="{8658D58C-1B8C-4B11-BBF2-9B2384EC46B9}"/>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2</a:t>
                </a:r>
              </a:p>
            </p:txBody>
          </p:sp>
          <p:sp>
            <p:nvSpPr>
              <p:cNvPr id="58" name="Rectangle 57">
                <a:extLst>
                  <a:ext uri="{FF2B5EF4-FFF2-40B4-BE49-F238E27FC236}">
                    <a16:creationId xmlns:a16="http://schemas.microsoft.com/office/drawing/2014/main" id="{AF388582-64E8-4CCB-895F-99E32B36005F}"/>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2</a:t>
                </a:r>
              </a:p>
            </p:txBody>
          </p:sp>
          <p:cxnSp>
            <p:nvCxnSpPr>
              <p:cNvPr id="59" name="Straight Connector 58">
                <a:extLst>
                  <a:ext uri="{FF2B5EF4-FFF2-40B4-BE49-F238E27FC236}">
                    <a16:creationId xmlns:a16="http://schemas.microsoft.com/office/drawing/2014/main" id="{AE618394-3653-4DCD-A782-2397739AE6BF}"/>
                  </a:ext>
                </a:extLst>
              </p:cNvPr>
              <p:cNvCxnSpPr>
                <a:stCxn id="57" idx="3"/>
                <a:endCxn id="58"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60" name="Oval 59">
                <a:extLst>
                  <a:ext uri="{FF2B5EF4-FFF2-40B4-BE49-F238E27FC236}">
                    <a16:creationId xmlns:a16="http://schemas.microsoft.com/office/drawing/2014/main" id="{E07170B5-D069-4AF8-8C95-1DE38C57931D}"/>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sp>
          <p:nvSpPr>
            <p:cNvPr id="61" name="Arrow: Left 60">
              <a:extLst>
                <a:ext uri="{FF2B5EF4-FFF2-40B4-BE49-F238E27FC236}">
                  <a16:creationId xmlns:a16="http://schemas.microsoft.com/office/drawing/2014/main" id="{C58962EE-0E23-46F2-AC97-1E13A8569797}"/>
                </a:ext>
              </a:extLst>
            </p:cNvPr>
            <p:cNvSpPr/>
            <p:nvPr/>
          </p:nvSpPr>
          <p:spPr>
            <a:xfrm>
              <a:off x="6886500" y="4177170"/>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sp>
          <p:nvSpPr>
            <p:cNvPr id="62" name="Arrow: Left 61">
              <a:extLst>
                <a:ext uri="{FF2B5EF4-FFF2-40B4-BE49-F238E27FC236}">
                  <a16:creationId xmlns:a16="http://schemas.microsoft.com/office/drawing/2014/main" id="{2586CA10-8BE2-4198-8382-2A6AC6FAC12D}"/>
                </a:ext>
              </a:extLst>
            </p:cNvPr>
            <p:cNvSpPr/>
            <p:nvPr/>
          </p:nvSpPr>
          <p:spPr>
            <a:xfrm>
              <a:off x="6886500" y="4686295"/>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4" name="TextBox 13">
            <a:extLst>
              <a:ext uri="{FF2B5EF4-FFF2-40B4-BE49-F238E27FC236}">
                <a16:creationId xmlns:a16="http://schemas.microsoft.com/office/drawing/2014/main" id="{F051E729-5357-4CE2-BC5D-19B88461289A}"/>
              </a:ext>
            </a:extLst>
          </p:cNvPr>
          <p:cNvSpPr txBox="1"/>
          <p:nvPr/>
        </p:nvSpPr>
        <p:spPr>
          <a:xfrm>
            <a:off x="261764" y="3029136"/>
            <a:ext cx="3127479" cy="369332"/>
          </a:xfrm>
          <a:prstGeom prst="rect">
            <a:avLst/>
          </a:prstGeom>
          <a:noFill/>
        </p:spPr>
        <p:txBody>
          <a:bodyPr wrap="square" rtlCol="0">
            <a:spAutoFit/>
          </a:bodyPr>
          <a:lstStyle/>
          <a:p>
            <a:r>
              <a:rPr lang="en-US" b="1" dirty="0"/>
              <a:t>Structure of Fiori Application</a:t>
            </a:r>
          </a:p>
        </p:txBody>
      </p:sp>
      <p:sp>
        <p:nvSpPr>
          <p:cNvPr id="63" name="TextBox 62">
            <a:extLst>
              <a:ext uri="{FF2B5EF4-FFF2-40B4-BE49-F238E27FC236}">
                <a16:creationId xmlns:a16="http://schemas.microsoft.com/office/drawing/2014/main" id="{2188972F-7D88-4136-BD86-96C836355C66}"/>
              </a:ext>
            </a:extLst>
          </p:cNvPr>
          <p:cNvSpPr txBox="1"/>
          <p:nvPr/>
        </p:nvSpPr>
        <p:spPr>
          <a:xfrm>
            <a:off x="1499298" y="6328615"/>
            <a:ext cx="3124200" cy="369332"/>
          </a:xfrm>
          <a:prstGeom prst="rect">
            <a:avLst/>
          </a:prstGeom>
          <a:noFill/>
        </p:spPr>
        <p:txBody>
          <a:bodyPr wrap="square" rtlCol="0">
            <a:spAutoFit/>
          </a:bodyPr>
          <a:lstStyle/>
          <a:p>
            <a:r>
              <a:rPr lang="en-US" dirty="0"/>
              <a:t>Component.js is starting point</a:t>
            </a:r>
          </a:p>
        </p:txBody>
      </p:sp>
      <p:sp>
        <p:nvSpPr>
          <p:cNvPr id="64" name="Rectangle 63">
            <a:extLst>
              <a:ext uri="{FF2B5EF4-FFF2-40B4-BE49-F238E27FC236}">
                <a16:creationId xmlns:a16="http://schemas.microsoft.com/office/drawing/2014/main" id="{A4326914-1EB3-4A21-AB0B-D98429BBF485}"/>
              </a:ext>
            </a:extLst>
          </p:cNvPr>
          <p:cNvSpPr/>
          <p:nvPr/>
        </p:nvSpPr>
        <p:spPr>
          <a:xfrm>
            <a:off x="1956498" y="3611273"/>
            <a:ext cx="2209800"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rgbClr val="FF0000"/>
                </a:solidFill>
              </a:rPr>
              <a:t>sap/ui/core/UIComponent</a:t>
            </a:r>
          </a:p>
        </p:txBody>
      </p:sp>
      <p:cxnSp>
        <p:nvCxnSpPr>
          <p:cNvPr id="66" name="Straight Arrow Connector 65">
            <a:extLst>
              <a:ext uri="{FF2B5EF4-FFF2-40B4-BE49-F238E27FC236}">
                <a16:creationId xmlns:a16="http://schemas.microsoft.com/office/drawing/2014/main" id="{40D09286-E6B9-4A85-ADF8-89EE33A1F130}"/>
              </a:ext>
            </a:extLst>
          </p:cNvPr>
          <p:cNvCxnSpPr>
            <a:stCxn id="40" idx="0"/>
            <a:endCxn id="64" idx="2"/>
          </p:cNvCxnSpPr>
          <p:nvPr/>
        </p:nvCxnSpPr>
        <p:spPr>
          <a:xfrm flipH="1" flipV="1">
            <a:off x="3061398" y="4068473"/>
            <a:ext cx="1" cy="374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EE3D813-A433-4890-BC72-56AE207B8FFE}"/>
              </a:ext>
            </a:extLst>
          </p:cNvPr>
          <p:cNvSpPr/>
          <p:nvPr/>
        </p:nvSpPr>
        <p:spPr>
          <a:xfrm>
            <a:off x="8028983" y="5834889"/>
            <a:ext cx="1321415" cy="68580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BaseController</a:t>
            </a:r>
          </a:p>
        </p:txBody>
      </p:sp>
      <p:cxnSp>
        <p:nvCxnSpPr>
          <p:cNvPr id="71" name="Straight Connector 70">
            <a:extLst>
              <a:ext uri="{FF2B5EF4-FFF2-40B4-BE49-F238E27FC236}">
                <a16:creationId xmlns:a16="http://schemas.microsoft.com/office/drawing/2014/main" id="{EA59B1D0-A81D-43A1-9D15-5E3EF51A1F16}"/>
              </a:ext>
            </a:extLst>
          </p:cNvPr>
          <p:cNvCxnSpPr>
            <a:stCxn id="48" idx="3"/>
            <a:endCxn id="69" idx="1"/>
          </p:cNvCxnSpPr>
          <p:nvPr/>
        </p:nvCxnSpPr>
        <p:spPr>
          <a:xfrm>
            <a:off x="6643380" y="6149155"/>
            <a:ext cx="1385603" cy="28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5201D766-E87C-486D-820C-048F1F021165}"/>
              </a:ext>
            </a:extLst>
          </p:cNvPr>
          <p:cNvCxnSpPr>
            <a:stCxn id="69" idx="3"/>
            <a:endCxn id="58" idx="2"/>
          </p:cNvCxnSpPr>
          <p:nvPr/>
        </p:nvCxnSpPr>
        <p:spPr>
          <a:xfrm flipV="1">
            <a:off x="9350398" y="5649778"/>
            <a:ext cx="1709034" cy="52801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18B2079A-1984-4264-AABE-37E9296FA5B6}"/>
              </a:ext>
            </a:extLst>
          </p:cNvPr>
          <p:cNvCxnSpPr>
            <a:stCxn id="69" idx="3"/>
            <a:endCxn id="53" idx="3"/>
          </p:cNvCxnSpPr>
          <p:nvPr/>
        </p:nvCxnSpPr>
        <p:spPr>
          <a:xfrm flipV="1">
            <a:off x="9350398" y="4745801"/>
            <a:ext cx="2474063" cy="1431989"/>
          </a:xfrm>
          <a:prstGeom prst="bentConnector3">
            <a:avLst>
              <a:gd name="adj1" fmla="val 10924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832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12077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Fiori Project Files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188732" cy="4247317"/>
          </a:xfrm>
          <a:prstGeom prst="rect">
            <a:avLst/>
          </a:prstGeom>
          <a:noFill/>
        </p:spPr>
        <p:txBody>
          <a:bodyPr wrap="square" rtlCol="0">
            <a:spAutoFit/>
          </a:bodyPr>
          <a:lstStyle/>
          <a:p>
            <a:pPr marL="0" indent="0">
              <a:buNone/>
            </a:pPr>
            <a:r>
              <a:rPr lang="en-US" sz="1800" dirty="0">
                <a:latin typeface="Calibri (Body)"/>
              </a:rPr>
              <a:t>There are different folders and directory are required for setup project</a:t>
            </a:r>
          </a:p>
          <a:p>
            <a:pPr marL="342900" indent="-342900" algn="just">
              <a:buAutoNum type="arabicPeriod"/>
            </a:pPr>
            <a:r>
              <a:rPr lang="en-US" sz="1800" dirty="0">
                <a:latin typeface="Calibri (Body)"/>
              </a:rPr>
              <a:t>Webapp = This provides the root directory and of all files given in alias name or namespace </a:t>
            </a:r>
          </a:p>
          <a:p>
            <a:pPr marL="342900" indent="-342900" algn="just">
              <a:buAutoNum type="arabicPeriod"/>
            </a:pPr>
            <a:r>
              <a:rPr lang="en-US" sz="1800" dirty="0">
                <a:latin typeface="Calibri (Body)"/>
              </a:rPr>
              <a:t>Controller = </a:t>
            </a:r>
            <a:r>
              <a:rPr lang="en-US" sz="1800" i="0" dirty="0">
                <a:solidFill>
                  <a:srgbClr val="202124"/>
                </a:solidFill>
                <a:effectLst/>
                <a:latin typeface="Calibri (Body)"/>
              </a:rPr>
              <a:t>The controller folder contains all the controllers used by your views and might also contain additional logic files that are used by one or more controllers. The structure of the controller folder should mirror the view folder.</a:t>
            </a:r>
          </a:p>
          <a:p>
            <a:pPr marL="342900" indent="-342900" algn="just">
              <a:buAutoNum type="arabicPeriod"/>
            </a:pPr>
            <a:r>
              <a:rPr lang="en-US" sz="1800" dirty="0">
                <a:solidFill>
                  <a:srgbClr val="202124"/>
                </a:solidFill>
                <a:latin typeface="Calibri (Body)"/>
              </a:rPr>
              <a:t>models = It contains .json file and object of data</a:t>
            </a:r>
          </a:p>
          <a:p>
            <a:pPr marL="342900" indent="-342900" algn="just">
              <a:buAutoNum type="arabicPeriod"/>
            </a:pPr>
            <a:r>
              <a:rPr lang="en-US" sz="1800" dirty="0">
                <a:solidFill>
                  <a:srgbClr val="202124"/>
                </a:solidFill>
                <a:latin typeface="Calibri (Body)"/>
              </a:rPr>
              <a:t>utils = It is the reuse file of JS code</a:t>
            </a:r>
          </a:p>
          <a:p>
            <a:pPr marL="342900" indent="-342900" algn="just">
              <a:buAutoNum type="arabicPeriod"/>
            </a:pPr>
            <a:r>
              <a:rPr lang="en-US" sz="1800" dirty="0">
                <a:solidFill>
                  <a:srgbClr val="202124"/>
                </a:solidFill>
                <a:latin typeface="Calibri (Body)"/>
              </a:rPr>
              <a:t>view = It contains all the .xml files. </a:t>
            </a:r>
          </a:p>
          <a:p>
            <a:pPr marL="342900" indent="-342900" algn="just">
              <a:buAutoNum type="arabicPeriod"/>
            </a:pPr>
            <a:r>
              <a:rPr lang="en-US" sz="1800" dirty="0">
                <a:solidFill>
                  <a:srgbClr val="202124"/>
                </a:solidFill>
                <a:latin typeface="Calibri (Body)"/>
              </a:rPr>
              <a:t>Component.js = It is the starting file of our app</a:t>
            </a:r>
          </a:p>
          <a:p>
            <a:pPr marL="342900" indent="-342900" algn="just">
              <a:buAutoNum type="arabicPeriod"/>
            </a:pPr>
            <a:r>
              <a:rPr lang="en-US" sz="1800" dirty="0">
                <a:solidFill>
                  <a:srgbClr val="202124"/>
                </a:solidFill>
                <a:latin typeface="Calibri (Body)"/>
              </a:rPr>
              <a:t>manifest.json = It is the application descriptor file.</a:t>
            </a:r>
          </a:p>
          <a:p>
            <a:pPr marL="342900" indent="-342900" algn="just">
              <a:buAutoNum type="arabicPeriod"/>
            </a:pPr>
            <a:r>
              <a:rPr lang="en-US" sz="1800" dirty="0">
                <a:solidFill>
                  <a:srgbClr val="202124"/>
                </a:solidFill>
                <a:latin typeface="Calibri (Body)"/>
              </a:rPr>
              <a:t>Index.html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206059D4-FB71-4CD5-9CE8-AAF68AD0AB07}"/>
              </a:ext>
            </a:extLst>
          </p:cNvPr>
          <p:cNvPicPr>
            <a:picLocks noChangeAspect="1"/>
          </p:cNvPicPr>
          <p:nvPr/>
        </p:nvPicPr>
        <p:blipFill>
          <a:blip r:embed="rId3"/>
          <a:stretch>
            <a:fillRect/>
          </a:stretch>
        </p:blipFill>
        <p:spPr>
          <a:xfrm>
            <a:off x="7912839" y="779089"/>
            <a:ext cx="2682274" cy="5773857"/>
          </a:xfrm>
          <a:prstGeom prst="rect">
            <a:avLst/>
          </a:prstGeom>
        </p:spPr>
      </p:pic>
    </p:spTree>
    <p:extLst>
      <p:ext uri="{BB962C8B-B14F-4D97-AF65-F5344CB8AC3E}">
        <p14:creationId xmlns:p14="http://schemas.microsoft.com/office/powerpoint/2010/main" val="193710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Component.js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576358" cy="4801314"/>
          </a:xfrm>
          <a:prstGeom prst="rect">
            <a:avLst/>
          </a:prstGeom>
          <a:noFill/>
        </p:spPr>
        <p:txBody>
          <a:bodyPr wrap="square" rtlCol="0">
            <a:spAutoFit/>
          </a:bodyPr>
          <a:lstStyle/>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Component.js the starting point of ANY Fiori app. If an app has Component.js inside, it called </a:t>
            </a:r>
            <a:r>
              <a:rPr lang="en-US" sz="1800" b="1" dirty="0">
                <a:solidFill>
                  <a:schemeClr val="tx1">
                    <a:lumMod val="95000"/>
                    <a:lumOff val="5000"/>
                  </a:schemeClr>
                </a:solidFill>
                <a:latin typeface="Calibri (Body)"/>
              </a:rPr>
              <a:t>Fiori like app. </a:t>
            </a:r>
            <a:r>
              <a:rPr lang="en-US" sz="1800" dirty="0">
                <a:solidFill>
                  <a:schemeClr val="tx1">
                    <a:lumMod val="95000"/>
                    <a:lumOff val="5000"/>
                  </a:schemeClr>
                </a:solidFill>
                <a:latin typeface="Calibri (Body)"/>
                <a:cs typeface="Arial" panose="020B0604020202020204" pitchFamily="34" charset="0"/>
              </a:rPr>
              <a:t>      </a:t>
            </a:r>
          </a:p>
          <a:p>
            <a:pPr marL="285750" indent="-285750" algn="just">
              <a:lnSpc>
                <a:spcPct val="100000"/>
              </a:lnSpc>
              <a:spcBef>
                <a:spcPts val="0"/>
              </a:spcBef>
              <a:buFont typeface="Arial" panose="020B0604020202020204" pitchFamily="34" charset="0"/>
              <a:buChar char="•"/>
            </a:pP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The </a:t>
            </a:r>
            <a:r>
              <a:rPr kumimoji="0" lang="en-US" altLang="en-US" sz="1800" b="0" i="0" u="none" strike="noStrike" cap="none" normalizeH="0" baseline="0" dirty="0">
                <a:ln>
                  <a:noFill/>
                </a:ln>
                <a:solidFill>
                  <a:schemeClr val="tx1">
                    <a:lumMod val="95000"/>
                    <a:lumOff val="5000"/>
                  </a:schemeClr>
                </a:solidFill>
                <a:effectLst/>
                <a:latin typeface="Calibri (Body)"/>
                <a:cs typeface="Courier New" panose="02070309020205020404" pitchFamily="49" charset="0"/>
              </a:rPr>
              <a:t>Component.js</a:t>
            </a: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 file is the component controller and provides the runtime metadata and the component methods.</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the wrapper of all the functionality. We never start any productive code in index.html, rather its all kept in Component.js</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a class which inherits from sap/ui/core/UIComponent standard class. We inherit to reuse the functionality offered by SAP like routing.</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When app starts, UI5 framework will scan your project’s base directory to check if it has a file with exact name </a:t>
            </a:r>
            <a:r>
              <a:rPr lang="en-US" sz="1800" b="1" dirty="0">
                <a:solidFill>
                  <a:schemeClr val="tx1">
                    <a:lumMod val="95000"/>
                    <a:lumOff val="5000"/>
                  </a:schemeClr>
                </a:solidFill>
                <a:latin typeface="Calibri (Body)"/>
              </a:rPr>
              <a:t>Component.js</a:t>
            </a:r>
          </a:p>
          <a:p>
            <a:pPr marL="285750" indent="-285750" algn="just">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The component file calls the manifest file, and we keep all app level configuration inside the manifest file.</a:t>
            </a:r>
          </a:p>
          <a:p>
            <a:pPr marL="285750" indent="-285750" algn="just">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It is also important from the point of view that we will instantiate all models for our application inside the manifest file. The model instantiated in manifest file are directly set on the component and not on the root view.</a:t>
            </a:r>
            <a:endParaRPr lang="en-US" sz="1800" b="1" dirty="0">
              <a:solidFill>
                <a:schemeClr val="tx1">
                  <a:lumMod val="95000"/>
                  <a:lumOff val="5000"/>
                </a:schemeClr>
              </a:solidFill>
              <a:latin typeface="Calibri (Body)"/>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10EA1DC2-954D-4911-843D-38F4BF3A6291}"/>
              </a:ext>
            </a:extLst>
          </p:cNvPr>
          <p:cNvPicPr>
            <a:picLocks noChangeAspect="1"/>
          </p:cNvPicPr>
          <p:nvPr/>
        </p:nvPicPr>
        <p:blipFill>
          <a:blip r:embed="rId3"/>
          <a:stretch>
            <a:fillRect/>
          </a:stretch>
        </p:blipFill>
        <p:spPr>
          <a:xfrm>
            <a:off x="8209821" y="779090"/>
            <a:ext cx="2514499" cy="5412705"/>
          </a:xfrm>
          <a:prstGeom prst="rect">
            <a:avLst/>
          </a:prstGeom>
        </p:spPr>
      </p:pic>
    </p:spTree>
    <p:extLst>
      <p:ext uri="{BB962C8B-B14F-4D97-AF65-F5344CB8AC3E}">
        <p14:creationId xmlns:p14="http://schemas.microsoft.com/office/powerpoint/2010/main" val="149008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Skeleton of Component.js</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5343988" y="1153930"/>
            <a:ext cx="6848012" cy="4278094"/>
          </a:xfrm>
          <a:prstGeom prst="rect">
            <a:avLst/>
          </a:prstGeom>
          <a:noFill/>
          <a:ln>
            <a:solidFill>
              <a:schemeClr val="tx2"/>
            </a:solidFill>
          </a:ln>
        </p:spPr>
        <p:txBody>
          <a:bodyPr wrap="square" rtlCol="0">
            <a:spAutoFit/>
          </a:bodyPr>
          <a:lstStyle/>
          <a:p>
            <a:r>
              <a:rPr lang="en-US" sz="1600" b="0" dirty="0">
                <a:solidFill>
                  <a:srgbClr val="001080"/>
                </a:solidFill>
                <a:effectLst/>
                <a:latin typeface="Consolas" panose="020B0609020204030204" pitchFamily="49" charset="0"/>
              </a:rPr>
              <a:t>sap</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ui</a:t>
            </a:r>
            <a:r>
              <a:rPr lang="en-US" sz="1600" b="0" dirty="0">
                <a:solidFill>
                  <a:srgbClr val="000000"/>
                </a:solidFill>
                <a:effectLst/>
                <a:latin typeface="Consolas" panose="020B0609020204030204" pitchFamily="49" charset="0"/>
              </a:rPr>
              <a:t>.</a:t>
            </a:r>
            <a:r>
              <a:rPr lang="en-US" sz="1600" b="0" dirty="0">
                <a:solidFill>
                  <a:srgbClr val="795E26"/>
                </a:solidFill>
                <a:effectLst/>
                <a:latin typeface="Consolas" panose="020B0609020204030204" pitchFamily="49" charset="0"/>
              </a:rPr>
              <a:t>define</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'sap/ui/core/UIComponent'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UIComponent</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'use strict'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return</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UIComponent</a:t>
            </a:r>
            <a:r>
              <a:rPr lang="en-US" sz="1600" b="0" dirty="0">
                <a:solidFill>
                  <a:srgbClr val="000000"/>
                </a:solidFill>
                <a:effectLst/>
                <a:latin typeface="Consolas" panose="020B0609020204030204" pitchFamily="49" charset="0"/>
              </a:rPr>
              <a:t>.</a:t>
            </a:r>
            <a:r>
              <a:rPr lang="en-US" sz="1600" b="0" dirty="0">
                <a:solidFill>
                  <a:srgbClr val="795E26"/>
                </a:solidFill>
                <a:effectLst/>
                <a:latin typeface="Consolas" panose="020B0609020204030204" pitchFamily="49" charset="0"/>
              </a:rPr>
              <a:t>extend</a:t>
            </a:r>
            <a:r>
              <a:rPr lang="en-US" sz="1600" b="0" dirty="0">
                <a:solidFill>
                  <a:srgbClr val="000000"/>
                </a:solidFill>
                <a:effectLst/>
                <a:latin typeface="Consolas" panose="020B0609020204030204" pitchFamily="49" charset="0"/>
              </a:rPr>
              <a:t>(</a:t>
            </a:r>
            <a:r>
              <a:rPr lang="en-US" sz="1600" b="0" dirty="0">
                <a:solidFill>
                  <a:srgbClr val="A31515"/>
                </a:solidFill>
                <a:effectLst/>
                <a:latin typeface="Consolas" panose="020B0609020204030204" pitchFamily="49" charset="0"/>
              </a:rPr>
              <a:t>"anubhav.app.Component"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metadata:</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init</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createContent</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destroy</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B40D9CBC-904A-41A1-9AF8-A13B27722BB1}"/>
              </a:ext>
            </a:extLst>
          </p:cNvPr>
          <p:cNvSpPr txBox="1"/>
          <p:nvPr/>
        </p:nvSpPr>
        <p:spPr>
          <a:xfrm>
            <a:off x="261764" y="776243"/>
            <a:ext cx="5082224" cy="4800545"/>
          </a:xfrm>
          <a:prstGeom prst="rect">
            <a:avLst/>
          </a:prstGeom>
          <a:noFill/>
        </p:spPr>
        <p:txBody>
          <a:bodyPr wrap="square">
            <a:spAutoFit/>
          </a:bodyPr>
          <a:lstStyle/>
          <a:p>
            <a:pPr defTabSz="914126"/>
            <a:r>
              <a:rPr lang="en-US" sz="1799" dirty="0">
                <a:solidFill>
                  <a:prstClr val="black"/>
                </a:solidFill>
                <a:latin typeface="Calibri"/>
              </a:rPr>
              <a:t>The Component.js is consists of 4 sections</a:t>
            </a:r>
          </a:p>
          <a:p>
            <a:pPr marL="342900" indent="-342900" defTabSz="914126">
              <a:buAutoNum type="arabicPeriod"/>
            </a:pPr>
            <a:r>
              <a:rPr lang="en-US" sz="1799" dirty="0">
                <a:solidFill>
                  <a:prstClr val="black"/>
                </a:solidFill>
                <a:latin typeface="Calibri"/>
              </a:rPr>
              <a:t>metadata</a:t>
            </a:r>
          </a:p>
          <a:p>
            <a:pPr marL="342900" indent="-342900" defTabSz="914126">
              <a:buAutoNum type="arabicPeriod"/>
            </a:pPr>
            <a:r>
              <a:rPr lang="en-US" sz="1799" dirty="0">
                <a:solidFill>
                  <a:prstClr val="black"/>
                </a:solidFill>
                <a:latin typeface="Calibri"/>
              </a:rPr>
              <a:t>init()</a:t>
            </a:r>
          </a:p>
          <a:p>
            <a:pPr marL="342900" indent="-342900" defTabSz="914126">
              <a:buAutoNum type="arabicPeriod"/>
            </a:pPr>
            <a:r>
              <a:rPr lang="en-US" sz="1799" dirty="0">
                <a:solidFill>
                  <a:prstClr val="black"/>
                </a:solidFill>
                <a:latin typeface="Calibri"/>
              </a:rPr>
              <a:t>destroy()</a:t>
            </a:r>
          </a:p>
          <a:p>
            <a:pPr marL="342900" indent="-342900" defTabSz="914126">
              <a:buAutoNum type="arabicPeriod"/>
            </a:pPr>
            <a:r>
              <a:rPr lang="en-US" sz="1799" dirty="0">
                <a:solidFill>
                  <a:prstClr val="black"/>
                </a:solidFill>
                <a:latin typeface="Calibri"/>
              </a:rPr>
              <a:t>createContent()</a:t>
            </a:r>
          </a:p>
          <a:p>
            <a:pPr marL="342900" indent="-342900" defTabSz="914126">
              <a:buAutoNum type="arabicPeriod"/>
            </a:pPr>
            <a:endParaRPr lang="en-US" sz="1799" dirty="0">
              <a:solidFill>
                <a:prstClr val="black"/>
              </a:solidFill>
              <a:latin typeface="Calibri"/>
            </a:endParaRPr>
          </a:p>
          <a:p>
            <a:pPr marL="285750" indent="-285750" algn="just" defTabSz="914126">
              <a:buFontTx/>
              <a:buChar char="-"/>
            </a:pPr>
            <a:r>
              <a:rPr lang="en-US" sz="1800" b="1" i="0" dirty="0">
                <a:solidFill>
                  <a:schemeClr val="tx1">
                    <a:lumMod val="95000"/>
                    <a:lumOff val="5000"/>
                  </a:schemeClr>
                </a:solidFill>
                <a:effectLst/>
                <a:latin typeface="Calibri (Body)"/>
              </a:rPr>
              <a:t>The metadata section</a:t>
            </a:r>
            <a:r>
              <a:rPr lang="en-US" sz="1800" i="0" dirty="0">
                <a:solidFill>
                  <a:schemeClr val="tx1">
                    <a:lumMod val="95000"/>
                    <a:lumOff val="5000"/>
                  </a:schemeClr>
                </a:solidFill>
                <a:effectLst/>
                <a:latin typeface="Calibri (Body)"/>
              </a:rPr>
              <a:t>. It has property key manifest and value json. This property calls the manifest.json file which is also know as the app descriptor file. It holds all app level configuration and helps keep our Component file clean thereby clearly separating application coding from configuration settings.</a:t>
            </a:r>
          </a:p>
          <a:p>
            <a:pPr marL="285750" indent="-285750" algn="just" defTabSz="914126">
              <a:buFontTx/>
              <a:buChar char="-"/>
            </a:pPr>
            <a:r>
              <a:rPr lang="en-US" sz="1800" i="0" dirty="0">
                <a:solidFill>
                  <a:schemeClr val="tx1">
                    <a:lumMod val="95000"/>
                    <a:lumOff val="5000"/>
                  </a:schemeClr>
                </a:solidFill>
                <a:effectLst/>
                <a:latin typeface="Calibri (Body)"/>
              </a:rPr>
              <a:t>Another section of component file is the </a:t>
            </a:r>
            <a:r>
              <a:rPr lang="en-US" sz="1800" b="1" i="0" dirty="0">
                <a:solidFill>
                  <a:schemeClr val="tx1">
                    <a:lumMod val="95000"/>
                    <a:lumOff val="5000"/>
                  </a:schemeClr>
                </a:solidFill>
                <a:effectLst/>
                <a:latin typeface="Calibri (Body)"/>
              </a:rPr>
              <a:t>init function</a:t>
            </a:r>
            <a:r>
              <a:rPr lang="en-US" sz="1800" i="0" dirty="0">
                <a:solidFill>
                  <a:schemeClr val="tx1">
                    <a:lumMod val="95000"/>
                    <a:lumOff val="5000"/>
                  </a:schemeClr>
                </a:solidFill>
                <a:effectLst/>
                <a:latin typeface="Calibri (Body)"/>
              </a:rPr>
              <a:t> that is called when the component is initialized. When the component is instantiated, the init function is automatically invoked.</a:t>
            </a:r>
            <a:endParaRPr lang="en-US" sz="1800" dirty="0">
              <a:solidFill>
                <a:schemeClr val="tx1">
                  <a:lumMod val="95000"/>
                  <a:lumOff val="5000"/>
                </a:schemeClr>
              </a:solidFill>
              <a:latin typeface="Calibri (Body)"/>
            </a:endParaRPr>
          </a:p>
        </p:txBody>
      </p:sp>
    </p:spTree>
    <p:extLst>
      <p:ext uri="{BB962C8B-B14F-4D97-AF65-F5344CB8AC3E}">
        <p14:creationId xmlns:p14="http://schemas.microsoft.com/office/powerpoint/2010/main" val="23008505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5016A070-2172-414C-A95C-354F327F38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9726" y="1515534"/>
            <a:ext cx="4470952" cy="438736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093193" cy="5078313"/>
          </a:xfrm>
          <a:prstGeom prst="rect">
            <a:avLst/>
          </a:prstGeom>
          <a:noFill/>
        </p:spPr>
        <p:txBody>
          <a:bodyPr wrap="square" rtlCol="0">
            <a:spAutoFit/>
          </a:bodyPr>
          <a:lstStyle/>
          <a:p>
            <a:r>
              <a:rPr lang="en-US" dirty="0"/>
              <a:t>In this exercise we will create a new project folder, in that folder we will add new ui5 project with an App view and a View1, and we will add a Component folder in the webapp folder.</a:t>
            </a:r>
          </a:p>
          <a:p>
            <a:endParaRPr lang="en-US" dirty="0"/>
          </a:p>
          <a:p>
            <a:r>
              <a:rPr lang="en-US" dirty="0"/>
              <a:t>Exercise code/resource:</a:t>
            </a:r>
          </a:p>
          <a:p>
            <a:endParaRPr lang="en-US" dirty="0"/>
          </a:p>
          <a:p>
            <a:pPr marL="285750" indent="-285750">
              <a:buFontTx/>
              <a:buChar char="-"/>
            </a:pPr>
            <a:r>
              <a:rPr lang="en-US" dirty="0"/>
              <a:t>firstfioriapp</a:t>
            </a:r>
          </a:p>
          <a:p>
            <a:pPr marL="742950" lvl="1" indent="-285750">
              <a:buFontTx/>
              <a:buChar char="-"/>
            </a:pPr>
            <a:r>
              <a:rPr lang="en-US" dirty="0"/>
              <a:t>webapp</a:t>
            </a:r>
          </a:p>
          <a:p>
            <a:pPr marL="1200150" lvl="2" indent="-285750">
              <a:buFontTx/>
              <a:buChar char="-"/>
            </a:pPr>
            <a:r>
              <a:rPr lang="en-US" dirty="0"/>
              <a:t>controller</a:t>
            </a:r>
          </a:p>
          <a:p>
            <a:pPr marL="1657350" lvl="3" indent="-285750">
              <a:buFontTx/>
              <a:buChar char="-"/>
            </a:pPr>
            <a:r>
              <a:rPr lang="en-US" dirty="0">
                <a:hlinkClick r:id="rId4"/>
              </a:rPr>
              <a:t>App.controller.js</a:t>
            </a:r>
            <a:endParaRPr lang="en-US" dirty="0"/>
          </a:p>
          <a:p>
            <a:pPr marL="1657350" lvl="3" indent="-285750">
              <a:buFontTx/>
              <a:buChar char="-"/>
            </a:pPr>
            <a:r>
              <a:rPr lang="en-US" dirty="0">
                <a:hlinkClick r:id="rId5"/>
              </a:rPr>
              <a:t>BaseController.js</a:t>
            </a:r>
            <a:endParaRPr lang="en-US" dirty="0"/>
          </a:p>
          <a:p>
            <a:pPr marL="1657350" lvl="3" indent="-285750">
              <a:buFontTx/>
              <a:buChar char="-"/>
            </a:pPr>
            <a:r>
              <a:rPr lang="en-US" dirty="0">
                <a:hlinkClick r:id="rId6"/>
              </a:rPr>
              <a:t>View1.controller.js</a:t>
            </a:r>
            <a:endParaRPr lang="en-US" dirty="0"/>
          </a:p>
          <a:p>
            <a:pPr marL="1200150" lvl="2" indent="-285750">
              <a:buFontTx/>
              <a:buChar char="-"/>
            </a:pPr>
            <a:r>
              <a:rPr lang="en-US" dirty="0"/>
              <a:t>view</a:t>
            </a:r>
          </a:p>
          <a:p>
            <a:pPr marL="1657350" lvl="3" indent="-285750">
              <a:buFontTx/>
              <a:buChar char="-"/>
            </a:pPr>
            <a:r>
              <a:rPr lang="en-US" dirty="0">
                <a:hlinkClick r:id="rId7"/>
              </a:rPr>
              <a:t>App.view.xml</a:t>
            </a:r>
            <a:endParaRPr lang="en-US" dirty="0"/>
          </a:p>
          <a:p>
            <a:pPr marL="1657350" lvl="3" indent="-285750">
              <a:buFontTx/>
              <a:buChar char="-"/>
            </a:pPr>
            <a:r>
              <a:rPr lang="en-US" dirty="0">
                <a:hlinkClick r:id="rId8"/>
              </a:rPr>
              <a:t>View1.view.xml</a:t>
            </a:r>
            <a:endParaRPr lang="en-US" dirty="0"/>
          </a:p>
          <a:p>
            <a:pPr marL="1200150" lvl="2" indent="-285750">
              <a:buFontTx/>
              <a:buChar char="-"/>
            </a:pPr>
            <a:r>
              <a:rPr lang="en-US" dirty="0">
                <a:hlinkClick r:id="rId9"/>
              </a:rPr>
              <a:t>Component.js</a:t>
            </a:r>
            <a:endParaRPr lang="en-US" dirty="0"/>
          </a:p>
          <a:p>
            <a:pPr marL="1200150" lvl="2" indent="-285750">
              <a:buFontTx/>
              <a:buChar char="-"/>
            </a:pPr>
            <a:r>
              <a:rPr lang="en-US" dirty="0">
                <a:hlinkClick r:id="rId10"/>
              </a:rPr>
              <a:t>index.html</a:t>
            </a:r>
            <a:endParaRPr lang="en-US" dirty="0"/>
          </a:p>
          <a:p>
            <a:pPr marL="1200150" lvl="2" indent="-285750">
              <a:buFontTx/>
              <a:buChar char="-"/>
            </a:pPr>
            <a:r>
              <a:rPr lang="en-US" dirty="0">
                <a:hlinkClick r:id="rId11"/>
              </a:rPr>
              <a:t>manifest.json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286809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6873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Working with multiple views in Fiori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dirty="0"/>
              <a:t>Most of the Fiori app developed in the industry used to have more than one view. To work with multiple views, we use the concept of Parent View in the Fiori application. Which means all the views are loaded in one Parent View(App View) which then calls the view we want to display to the user.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397092A4-C819-4E83-A31A-61E73C429282}"/>
              </a:ext>
            </a:extLst>
          </p:cNvPr>
          <p:cNvPicPr>
            <a:picLocks noChangeAspect="1"/>
          </p:cNvPicPr>
          <p:nvPr/>
        </p:nvPicPr>
        <p:blipFill>
          <a:blip r:embed="rId3"/>
          <a:stretch>
            <a:fillRect/>
          </a:stretch>
        </p:blipFill>
        <p:spPr>
          <a:xfrm>
            <a:off x="2727346" y="1835954"/>
            <a:ext cx="6029467" cy="4627265"/>
          </a:xfrm>
          <a:prstGeom prst="rect">
            <a:avLst/>
          </a:prstGeom>
        </p:spPr>
      </p:pic>
    </p:spTree>
    <p:extLst>
      <p:ext uri="{BB962C8B-B14F-4D97-AF65-F5344CB8AC3E}">
        <p14:creationId xmlns:p14="http://schemas.microsoft.com/office/powerpoint/2010/main" val="712128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790EC5F9-7297-4F81-A605-D16D29DE9D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7768" y="1490171"/>
            <a:ext cx="5962650" cy="46482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In this exercise we will add a New view in  our existing application and will add button to our View1 to navigate to the View2.</a:t>
            </a:r>
          </a:p>
          <a:p>
            <a:endParaRPr lang="en-US" dirty="0"/>
          </a:p>
          <a:p>
            <a:r>
              <a:rPr lang="en-US" dirty="0"/>
              <a:t>Exercise code/resource:-</a:t>
            </a:r>
          </a:p>
          <a:p>
            <a:pPr marL="285750" indent="-285750">
              <a:buFontTx/>
              <a:buChar char="-"/>
            </a:pPr>
            <a:r>
              <a:rPr lang="en-US" dirty="0">
                <a:hlinkClick r:id="rId4"/>
              </a:rPr>
              <a:t>View1.view.xml</a:t>
            </a:r>
            <a:endParaRPr lang="en-US" dirty="0"/>
          </a:p>
          <a:p>
            <a:pPr marL="285750" indent="-285750">
              <a:buFontTx/>
              <a:buChar char="-"/>
            </a:pPr>
            <a:r>
              <a:rPr lang="en-US" dirty="0">
                <a:hlinkClick r:id="rId5"/>
              </a:rPr>
              <a:t>View1.controller.js</a:t>
            </a:r>
            <a:endParaRPr lang="en-US" dirty="0"/>
          </a:p>
          <a:p>
            <a:pPr marL="285750" indent="-285750">
              <a:buFontTx/>
              <a:buChar char="-"/>
            </a:pPr>
            <a:r>
              <a:rPr lang="en-US" dirty="0">
                <a:hlinkClick r:id="rId6"/>
              </a:rPr>
              <a:t>View2.view.xml</a:t>
            </a:r>
            <a:endParaRPr lang="en-US" dirty="0"/>
          </a:p>
          <a:p>
            <a:pPr marL="285750" indent="-285750">
              <a:buFontTx/>
              <a:buChar char="-"/>
            </a:pPr>
            <a:r>
              <a:rPr lang="en-US" dirty="0">
                <a:hlinkClick r:id="rId7"/>
              </a:rPr>
              <a:t>View2.controller.js</a:t>
            </a:r>
            <a:endParaRPr lang="en-US" dirty="0"/>
          </a:p>
          <a:p>
            <a:pPr marL="285750" indent="-285750">
              <a:buFontTx/>
              <a:buChar char="-"/>
            </a:pPr>
            <a:r>
              <a:rPr lang="en-US" dirty="0">
                <a:hlinkClick r:id="rId8"/>
              </a:rPr>
              <a:t>Component.js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008893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6</a:t>
            </a:r>
          </a:p>
        </p:txBody>
      </p:sp>
    </p:spTree>
    <p:extLst>
      <p:ext uri="{BB962C8B-B14F-4D97-AF65-F5344CB8AC3E}">
        <p14:creationId xmlns:p14="http://schemas.microsoft.com/office/powerpoint/2010/main" val="3991243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6</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548361" cy="3970318"/>
          </a:xfrm>
          <a:prstGeom prst="rect">
            <a:avLst/>
          </a:prstGeom>
          <a:noFill/>
        </p:spPr>
        <p:txBody>
          <a:bodyPr wrap="square" rtlCol="0">
            <a:spAutoFit/>
          </a:bodyPr>
          <a:lstStyle/>
          <a:p>
            <a:pPr marL="742950" lvl="1" indent="-285750">
              <a:buFont typeface="Arial" panose="020B0604020202020204" pitchFamily="34" charset="0"/>
              <a:buChar char="•"/>
            </a:pPr>
            <a:r>
              <a:rPr lang="en-US" dirty="0"/>
              <a:t>Concept of Base Controller</a:t>
            </a:r>
          </a:p>
          <a:p>
            <a:pPr marL="742950" lvl="1" indent="-285750">
              <a:buFont typeface="Arial" panose="020B0604020202020204" pitchFamily="34" charset="0"/>
              <a:buChar char="•"/>
            </a:pPr>
            <a:r>
              <a:rPr lang="en-US" dirty="0"/>
              <a:t>XML Model</a:t>
            </a:r>
          </a:p>
          <a:p>
            <a:pPr marL="742950" lvl="1" indent="-285750">
              <a:buFont typeface="Arial" panose="020B0604020202020204" pitchFamily="34" charset="0"/>
              <a:buChar char="•"/>
            </a:pPr>
            <a:r>
              <a:rPr lang="en-US" dirty="0"/>
              <a:t>Resource model in UI5</a:t>
            </a:r>
          </a:p>
          <a:p>
            <a:pPr marL="742950" lvl="1" indent="-285750">
              <a:buFont typeface="Arial" panose="020B0604020202020204" pitchFamily="34" charset="0"/>
              <a:buChar char="•"/>
            </a:pPr>
            <a:r>
              <a:rPr lang="en-US" dirty="0"/>
              <a:t>Multi-Language Support of the App</a:t>
            </a:r>
          </a:p>
          <a:p>
            <a:pPr marL="742950" lvl="1" indent="-285750">
              <a:buFont typeface="Arial" panose="020B0604020202020204" pitchFamily="34" charset="0"/>
              <a:buChar char="•"/>
            </a:pPr>
            <a:r>
              <a:rPr lang="en-US" dirty="0"/>
              <a:t>Formatter in UI5</a:t>
            </a:r>
          </a:p>
          <a:p>
            <a:pPr marL="742950" lvl="1" indent="-285750">
              <a:buFont typeface="Arial" panose="020B0604020202020204" pitchFamily="34" charset="0"/>
              <a:buChar char="•"/>
            </a:pPr>
            <a:r>
              <a:rPr lang="en-US" dirty="0"/>
              <a:t>User Experience and User Interface</a:t>
            </a:r>
          </a:p>
          <a:p>
            <a:pPr marL="742950" lvl="1" indent="-285750">
              <a:buFont typeface="Arial" panose="020B0604020202020204" pitchFamily="34" charset="0"/>
              <a:buChar char="•"/>
            </a:pPr>
            <a:r>
              <a:rPr lang="en-US" dirty="0"/>
              <a:t>Introduction to Fiori</a:t>
            </a:r>
          </a:p>
          <a:p>
            <a:pPr marL="742950" lvl="1" indent="-285750">
              <a:buFont typeface="Arial" panose="020B0604020202020204" pitchFamily="34" charset="0"/>
              <a:buChar char="•"/>
            </a:pPr>
            <a:r>
              <a:rPr lang="en-US" dirty="0"/>
              <a:t>Structure of  a fiori Project</a:t>
            </a:r>
          </a:p>
          <a:p>
            <a:pPr marL="742950" lvl="1" indent="-285750">
              <a:buFont typeface="Arial" panose="020B0604020202020204" pitchFamily="34" charset="0"/>
              <a:buChar char="•"/>
            </a:pPr>
            <a:r>
              <a:rPr lang="en-US" dirty="0"/>
              <a:t>Understanding the Component.js</a:t>
            </a:r>
          </a:p>
          <a:p>
            <a:pPr marL="742950" lvl="1" indent="-285750">
              <a:buFont typeface="Arial" panose="020B0604020202020204" pitchFamily="34" charset="0"/>
              <a:buChar char="•"/>
            </a:pPr>
            <a:r>
              <a:rPr lang="en-US" dirty="0"/>
              <a:t>Creating Component JS</a:t>
            </a:r>
          </a:p>
          <a:p>
            <a:pPr marL="742950" lvl="1" indent="-285750">
              <a:buFont typeface="Arial" panose="020B0604020202020204" pitchFamily="34" charset="0"/>
              <a:buChar char="•"/>
            </a:pPr>
            <a:r>
              <a:rPr lang="en-US" dirty="0"/>
              <a:t>Working with Multiple Views</a:t>
            </a:r>
          </a:p>
          <a:p>
            <a:pPr marL="742950" lvl="1" indent="-285750">
              <a:buFont typeface="Arial" panose="020B0604020202020204" pitchFamily="34" charset="0"/>
              <a:buChar char="•"/>
            </a:pPr>
            <a:r>
              <a:rPr lang="en-US" dirty="0"/>
              <a:t>Navigation between views</a:t>
            </a:r>
          </a:p>
          <a:p>
            <a:pPr marL="742950" lvl="1" indent="-285750">
              <a:buFont typeface="Arial" panose="020B0604020202020204" pitchFamily="34" charset="0"/>
              <a:buChar char="•"/>
            </a:pPr>
            <a:endParaRPr lang="en-US" dirty="0"/>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948"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25607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Base Controller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21233" cy="2031325"/>
          </a:xfrm>
          <a:prstGeom prst="rect">
            <a:avLst/>
          </a:prstGeom>
          <a:noFill/>
        </p:spPr>
        <p:txBody>
          <a:bodyPr wrap="square" rtlCol="0">
            <a:spAutoFit/>
          </a:bodyPr>
          <a:lstStyle/>
          <a:p>
            <a:pPr algn="just"/>
            <a:r>
              <a:rPr lang="en-US" b="1" dirty="0"/>
              <a:t>Base Controller</a:t>
            </a:r>
            <a:r>
              <a:rPr lang="en-US" dirty="0"/>
              <a:t>:- </a:t>
            </a:r>
            <a:r>
              <a:rPr lang="en-US" b="0" i="0" dirty="0">
                <a:effectLst/>
              </a:rPr>
              <a:t>A base controller is a controller with basic functionalities from which the other controllers in your SAPUI5 application inherit.</a:t>
            </a:r>
          </a:p>
          <a:p>
            <a:pPr marL="285750" indent="-285750" algn="just">
              <a:buFontTx/>
              <a:buChar char="-"/>
            </a:pPr>
            <a:r>
              <a:rPr lang="en-US" b="0" i="0" dirty="0">
                <a:effectLst/>
              </a:rPr>
              <a:t>The base controller holds basic functionalities that are used across multiple controllers.</a:t>
            </a:r>
          </a:p>
          <a:p>
            <a:pPr marL="285750" indent="-285750" algn="just">
              <a:buFontTx/>
              <a:buChar char="-"/>
            </a:pPr>
            <a:r>
              <a:rPr lang="en-US" b="0" i="0" dirty="0">
                <a:effectLst/>
              </a:rPr>
              <a:t>The base controller itself is just another JavaScript file and it does not have the </a:t>
            </a:r>
            <a:r>
              <a:rPr lang="en-US" b="1" i="0" dirty="0">
                <a:effectLst/>
              </a:rPr>
              <a:t>.controller </a:t>
            </a:r>
            <a:r>
              <a:rPr lang="en-US" i="0" dirty="0">
                <a:effectLst/>
              </a:rPr>
              <a:t> prefix. Just </a:t>
            </a:r>
            <a:r>
              <a:rPr lang="en-US" b="1" i="0" dirty="0">
                <a:effectLst/>
              </a:rPr>
              <a:t>BaseController.js </a:t>
            </a:r>
            <a:r>
              <a:rPr lang="en-US" i="0" dirty="0">
                <a:effectLst/>
              </a:rPr>
              <a:t> and not </a:t>
            </a:r>
            <a:r>
              <a:rPr lang="en-US" b="1" i="0" dirty="0">
                <a:effectLst/>
              </a:rPr>
              <a:t>BaseController.controller.js.</a:t>
            </a:r>
            <a:endParaRPr lang="en-US" b="0" i="0" dirty="0">
              <a:effectLst/>
            </a:endParaRPr>
          </a:p>
          <a:p>
            <a:pPr marL="285750" indent="-285750" algn="just">
              <a:buFontTx/>
              <a:buChar char="-"/>
            </a:pPr>
            <a:r>
              <a:rPr lang="en-US" b="0" i="0" dirty="0">
                <a:effectLst/>
              </a:rPr>
              <a:t>The base controller goes in the controller folder in your SAPUI5 application folder structure:</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9" name="Group 8">
            <a:extLst>
              <a:ext uri="{FF2B5EF4-FFF2-40B4-BE49-F238E27FC236}">
                <a16:creationId xmlns:a16="http://schemas.microsoft.com/office/drawing/2014/main" id="{D85210D6-D707-42AA-8163-E9A5239352B7}"/>
              </a:ext>
            </a:extLst>
          </p:cNvPr>
          <p:cNvGrpSpPr/>
          <p:nvPr/>
        </p:nvGrpSpPr>
        <p:grpSpPr>
          <a:xfrm>
            <a:off x="5352670" y="2774678"/>
            <a:ext cx="6330327" cy="3304232"/>
            <a:chOff x="832901" y="1311538"/>
            <a:chExt cx="10414108" cy="4565734"/>
          </a:xfrm>
        </p:grpSpPr>
        <p:sp>
          <p:nvSpPr>
            <p:cNvPr id="10" name="Rectangle 9">
              <a:extLst>
                <a:ext uri="{FF2B5EF4-FFF2-40B4-BE49-F238E27FC236}">
                  <a16:creationId xmlns:a16="http://schemas.microsoft.com/office/drawing/2014/main" id="{9DEF3CAD-F7D4-4883-9B1B-292A378E8439}"/>
                </a:ext>
              </a:extLst>
            </p:cNvPr>
            <p:cNvSpPr/>
            <p:nvPr/>
          </p:nvSpPr>
          <p:spPr>
            <a:xfrm>
              <a:off x="1269876"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1</a:t>
              </a:r>
            </a:p>
          </p:txBody>
        </p:sp>
        <p:sp>
          <p:nvSpPr>
            <p:cNvPr id="11" name="Rectangle 10">
              <a:extLst>
                <a:ext uri="{FF2B5EF4-FFF2-40B4-BE49-F238E27FC236}">
                  <a16:creationId xmlns:a16="http://schemas.microsoft.com/office/drawing/2014/main" id="{F7286013-8D3C-45ED-97D4-2F213550E79A}"/>
                </a:ext>
              </a:extLst>
            </p:cNvPr>
            <p:cNvSpPr/>
            <p:nvPr/>
          </p:nvSpPr>
          <p:spPr>
            <a:xfrm>
              <a:off x="1269876"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1</a:t>
              </a:r>
            </a:p>
          </p:txBody>
        </p:sp>
        <p:sp>
          <p:nvSpPr>
            <p:cNvPr id="12" name="Rectangle 11">
              <a:extLst>
                <a:ext uri="{FF2B5EF4-FFF2-40B4-BE49-F238E27FC236}">
                  <a16:creationId xmlns:a16="http://schemas.microsoft.com/office/drawing/2014/main" id="{7A2B6E2A-2DF7-435E-8435-44E654A6588A}"/>
                </a:ext>
              </a:extLst>
            </p:cNvPr>
            <p:cNvSpPr/>
            <p:nvPr/>
          </p:nvSpPr>
          <p:spPr>
            <a:xfrm>
              <a:off x="3934173"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2</a:t>
              </a:r>
            </a:p>
          </p:txBody>
        </p:sp>
        <p:sp>
          <p:nvSpPr>
            <p:cNvPr id="13" name="Rectangle 12">
              <a:extLst>
                <a:ext uri="{FF2B5EF4-FFF2-40B4-BE49-F238E27FC236}">
                  <a16:creationId xmlns:a16="http://schemas.microsoft.com/office/drawing/2014/main" id="{CBBEA617-DA95-4444-B248-5337DE7C9C09}"/>
                </a:ext>
              </a:extLst>
            </p:cNvPr>
            <p:cNvSpPr/>
            <p:nvPr/>
          </p:nvSpPr>
          <p:spPr>
            <a:xfrm>
              <a:off x="3934173"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2</a:t>
              </a:r>
            </a:p>
          </p:txBody>
        </p:sp>
        <p:sp>
          <p:nvSpPr>
            <p:cNvPr id="14" name="Rectangle 13">
              <a:extLst>
                <a:ext uri="{FF2B5EF4-FFF2-40B4-BE49-F238E27FC236}">
                  <a16:creationId xmlns:a16="http://schemas.microsoft.com/office/drawing/2014/main" id="{D9EE5B20-6566-4D86-9D17-C94FF624062C}"/>
                </a:ext>
              </a:extLst>
            </p:cNvPr>
            <p:cNvSpPr/>
            <p:nvPr/>
          </p:nvSpPr>
          <p:spPr>
            <a:xfrm>
              <a:off x="6563016"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3</a:t>
              </a:r>
            </a:p>
          </p:txBody>
        </p:sp>
        <p:sp>
          <p:nvSpPr>
            <p:cNvPr id="15" name="Rectangle 14">
              <a:extLst>
                <a:ext uri="{FF2B5EF4-FFF2-40B4-BE49-F238E27FC236}">
                  <a16:creationId xmlns:a16="http://schemas.microsoft.com/office/drawing/2014/main" id="{64FE3109-2C0C-48E6-9177-D716A7C681A7}"/>
                </a:ext>
              </a:extLst>
            </p:cNvPr>
            <p:cNvSpPr/>
            <p:nvPr/>
          </p:nvSpPr>
          <p:spPr>
            <a:xfrm>
              <a:off x="6563017"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3</a:t>
              </a:r>
            </a:p>
          </p:txBody>
        </p:sp>
        <p:sp>
          <p:nvSpPr>
            <p:cNvPr id="16" name="Rectangle 15">
              <a:extLst>
                <a:ext uri="{FF2B5EF4-FFF2-40B4-BE49-F238E27FC236}">
                  <a16:creationId xmlns:a16="http://schemas.microsoft.com/office/drawing/2014/main" id="{861B757D-8269-42C9-A156-512B1EF8E434}"/>
                </a:ext>
              </a:extLst>
            </p:cNvPr>
            <p:cNvSpPr/>
            <p:nvPr/>
          </p:nvSpPr>
          <p:spPr>
            <a:xfrm>
              <a:off x="9262764"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4</a:t>
              </a:r>
            </a:p>
          </p:txBody>
        </p:sp>
        <p:sp>
          <p:nvSpPr>
            <p:cNvPr id="17" name="Rectangle 16">
              <a:extLst>
                <a:ext uri="{FF2B5EF4-FFF2-40B4-BE49-F238E27FC236}">
                  <a16:creationId xmlns:a16="http://schemas.microsoft.com/office/drawing/2014/main" id="{A195B69A-85E3-4166-A0F8-037EB78DF96A}"/>
                </a:ext>
              </a:extLst>
            </p:cNvPr>
            <p:cNvSpPr/>
            <p:nvPr/>
          </p:nvSpPr>
          <p:spPr>
            <a:xfrm>
              <a:off x="9262764"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4</a:t>
              </a:r>
            </a:p>
          </p:txBody>
        </p:sp>
        <p:sp>
          <p:nvSpPr>
            <p:cNvPr id="18" name="TextBox 17">
              <a:extLst>
                <a:ext uri="{FF2B5EF4-FFF2-40B4-BE49-F238E27FC236}">
                  <a16:creationId xmlns:a16="http://schemas.microsoft.com/office/drawing/2014/main" id="{7B760488-485A-4585-A14D-30EC470FFC72}"/>
                </a:ext>
              </a:extLst>
            </p:cNvPr>
            <p:cNvSpPr txBox="1"/>
            <p:nvPr/>
          </p:nvSpPr>
          <p:spPr>
            <a:xfrm>
              <a:off x="3639574" y="2520478"/>
              <a:ext cx="504056" cy="461665"/>
            </a:xfrm>
            <a:prstGeom prst="rect">
              <a:avLst/>
            </a:prstGeom>
            <a:noFill/>
          </p:spPr>
          <p:txBody>
            <a:bodyPr wrap="square" rtlCol="0">
              <a:spAutoFit/>
            </a:bodyPr>
            <a:lstStyle/>
            <a:p>
              <a:r>
                <a:rPr lang="en-US" dirty="0"/>
                <a:t>x</a:t>
              </a:r>
            </a:p>
          </p:txBody>
        </p:sp>
        <p:sp>
          <p:nvSpPr>
            <p:cNvPr id="19" name="TextBox 18">
              <a:extLst>
                <a:ext uri="{FF2B5EF4-FFF2-40B4-BE49-F238E27FC236}">
                  <a16:creationId xmlns:a16="http://schemas.microsoft.com/office/drawing/2014/main" id="{8EB3E978-98F7-409D-8494-EA2BE8E9EFA4}"/>
                </a:ext>
              </a:extLst>
            </p:cNvPr>
            <p:cNvSpPr txBox="1"/>
            <p:nvPr/>
          </p:nvSpPr>
          <p:spPr>
            <a:xfrm>
              <a:off x="3534196" y="4192328"/>
              <a:ext cx="504057" cy="461664"/>
            </a:xfrm>
            <a:prstGeom prst="rect">
              <a:avLst/>
            </a:prstGeom>
            <a:noFill/>
          </p:spPr>
          <p:txBody>
            <a:bodyPr wrap="square" rtlCol="0">
              <a:spAutoFit/>
            </a:bodyPr>
            <a:lstStyle/>
            <a:p>
              <a:r>
                <a:rPr lang="en-US" dirty="0">
                  <a:solidFill>
                    <a:srgbClr val="FF0000"/>
                  </a:solidFill>
                </a:rPr>
                <a:t>x</a:t>
              </a:r>
            </a:p>
          </p:txBody>
        </p:sp>
        <p:sp>
          <p:nvSpPr>
            <p:cNvPr id="21" name="TextBox 20">
              <a:extLst>
                <a:ext uri="{FF2B5EF4-FFF2-40B4-BE49-F238E27FC236}">
                  <a16:creationId xmlns:a16="http://schemas.microsoft.com/office/drawing/2014/main" id="{7E4C13CF-5FAB-4CCA-9525-73BC11F24EAD}"/>
                </a:ext>
              </a:extLst>
            </p:cNvPr>
            <p:cNvSpPr txBox="1"/>
            <p:nvPr/>
          </p:nvSpPr>
          <p:spPr>
            <a:xfrm>
              <a:off x="6136721" y="4149186"/>
              <a:ext cx="446156" cy="461664"/>
            </a:xfrm>
            <a:prstGeom prst="rect">
              <a:avLst/>
            </a:prstGeom>
            <a:noFill/>
          </p:spPr>
          <p:txBody>
            <a:bodyPr wrap="square" rtlCol="0">
              <a:spAutoFit/>
            </a:bodyPr>
            <a:lstStyle/>
            <a:p>
              <a:r>
                <a:rPr lang="en-US" dirty="0">
                  <a:solidFill>
                    <a:srgbClr val="FF0000"/>
                  </a:solidFill>
                </a:rPr>
                <a:t>x</a:t>
              </a:r>
            </a:p>
          </p:txBody>
        </p:sp>
        <p:sp>
          <p:nvSpPr>
            <p:cNvPr id="23" name="TextBox 22">
              <a:extLst>
                <a:ext uri="{FF2B5EF4-FFF2-40B4-BE49-F238E27FC236}">
                  <a16:creationId xmlns:a16="http://schemas.microsoft.com/office/drawing/2014/main" id="{DFEA29DC-4CF1-4C78-B47D-64A786E46C4F}"/>
                </a:ext>
              </a:extLst>
            </p:cNvPr>
            <p:cNvSpPr txBox="1"/>
            <p:nvPr/>
          </p:nvSpPr>
          <p:spPr>
            <a:xfrm>
              <a:off x="8830716" y="4163566"/>
              <a:ext cx="504057" cy="461664"/>
            </a:xfrm>
            <a:prstGeom prst="rect">
              <a:avLst/>
            </a:prstGeom>
            <a:noFill/>
          </p:spPr>
          <p:txBody>
            <a:bodyPr wrap="square" rtlCol="0">
              <a:spAutoFit/>
            </a:bodyPr>
            <a:lstStyle/>
            <a:p>
              <a:r>
                <a:rPr lang="en-US" dirty="0">
                  <a:solidFill>
                    <a:srgbClr val="FF0000"/>
                  </a:solidFill>
                </a:rPr>
                <a:t>x</a:t>
              </a:r>
            </a:p>
          </p:txBody>
        </p:sp>
        <p:sp>
          <p:nvSpPr>
            <p:cNvPr id="24" name="Rectangle 23">
              <a:extLst>
                <a:ext uri="{FF2B5EF4-FFF2-40B4-BE49-F238E27FC236}">
                  <a16:creationId xmlns:a16="http://schemas.microsoft.com/office/drawing/2014/main" id="{456EB834-88AD-4568-9D4A-44B655C3EDAB}"/>
                </a:ext>
              </a:extLst>
            </p:cNvPr>
            <p:cNvSpPr/>
            <p:nvPr/>
          </p:nvSpPr>
          <p:spPr>
            <a:xfrm>
              <a:off x="4100763" y="2420888"/>
              <a:ext cx="3968824" cy="792088"/>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BaseController</a:t>
              </a:r>
            </a:p>
          </p:txBody>
        </p:sp>
        <p:cxnSp>
          <p:nvCxnSpPr>
            <p:cNvPr id="25" name="Connector: Elbow 24">
              <a:extLst>
                <a:ext uri="{FF2B5EF4-FFF2-40B4-BE49-F238E27FC236}">
                  <a16:creationId xmlns:a16="http://schemas.microsoft.com/office/drawing/2014/main" id="{A9C80AA1-0EEF-4C4C-AAE1-B21F38A3AE26}"/>
                </a:ext>
              </a:extLst>
            </p:cNvPr>
            <p:cNvCxnSpPr>
              <a:cxnSpLocks/>
              <a:stCxn id="11" idx="0"/>
              <a:endCxn id="24" idx="2"/>
            </p:cNvCxnSpPr>
            <p:nvPr/>
          </p:nvCxnSpPr>
          <p:spPr>
            <a:xfrm rot="5400000" flipH="1" flipV="1">
              <a:off x="3709728" y="1765248"/>
              <a:ext cx="927720" cy="382317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DDE843B6-248A-4A0C-9FC8-BAC79AD712EF}"/>
                </a:ext>
              </a:extLst>
            </p:cNvPr>
            <p:cNvCxnSpPr>
              <a:cxnSpLocks/>
              <a:stCxn id="13" idx="0"/>
              <a:endCxn id="24" idx="2"/>
            </p:cNvCxnSpPr>
            <p:nvPr/>
          </p:nvCxnSpPr>
          <p:spPr>
            <a:xfrm rot="5400000" flipH="1" flipV="1">
              <a:off x="5041875" y="3097397"/>
              <a:ext cx="927720" cy="11588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423BA757-D1D4-487B-AD66-FE7BC7EEF2C7}"/>
                </a:ext>
              </a:extLst>
            </p:cNvPr>
            <p:cNvCxnSpPr>
              <a:cxnSpLocks/>
              <a:stCxn id="15" idx="0"/>
              <a:endCxn id="24" idx="2"/>
            </p:cNvCxnSpPr>
            <p:nvPr/>
          </p:nvCxnSpPr>
          <p:spPr>
            <a:xfrm rot="16200000" flipV="1">
              <a:off x="6356299" y="2941853"/>
              <a:ext cx="927720" cy="14699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54F040D-79B5-4ACE-AD0A-A4492E5D7418}"/>
                </a:ext>
              </a:extLst>
            </p:cNvPr>
            <p:cNvCxnSpPr>
              <a:cxnSpLocks/>
              <a:stCxn id="17" idx="0"/>
              <a:endCxn id="24" idx="2"/>
            </p:cNvCxnSpPr>
            <p:nvPr/>
          </p:nvCxnSpPr>
          <p:spPr>
            <a:xfrm rot="16200000" flipV="1">
              <a:off x="7706172" y="1591981"/>
              <a:ext cx="927720" cy="41697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7BB33B0-C415-462C-B7D4-1D8933590321}"/>
                </a:ext>
              </a:extLst>
            </p:cNvPr>
            <p:cNvSpPr txBox="1"/>
            <p:nvPr/>
          </p:nvSpPr>
          <p:spPr>
            <a:xfrm>
              <a:off x="832901" y="4222490"/>
              <a:ext cx="464694" cy="461664"/>
            </a:xfrm>
            <a:prstGeom prst="rect">
              <a:avLst/>
            </a:prstGeom>
            <a:noFill/>
          </p:spPr>
          <p:txBody>
            <a:bodyPr wrap="square" rtlCol="0">
              <a:spAutoFit/>
            </a:bodyPr>
            <a:lstStyle/>
            <a:p>
              <a:r>
                <a:rPr lang="en-US" dirty="0">
                  <a:solidFill>
                    <a:srgbClr val="FF0000"/>
                  </a:solidFill>
                </a:rPr>
                <a:t>x</a:t>
              </a:r>
            </a:p>
          </p:txBody>
        </p:sp>
        <p:sp>
          <p:nvSpPr>
            <p:cNvPr id="30" name="Rectangle 29">
              <a:extLst>
                <a:ext uri="{FF2B5EF4-FFF2-40B4-BE49-F238E27FC236}">
                  <a16:creationId xmlns:a16="http://schemas.microsoft.com/office/drawing/2014/main" id="{A90F85F6-8E08-43A8-BED2-EFB218EB6D79}"/>
                </a:ext>
              </a:extLst>
            </p:cNvPr>
            <p:cNvSpPr/>
            <p:nvPr/>
          </p:nvSpPr>
          <p:spPr>
            <a:xfrm>
              <a:off x="3778633" y="1311538"/>
              <a:ext cx="4613086" cy="51244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sap/ui/core/mvc/Controller</a:t>
              </a:r>
            </a:p>
          </p:txBody>
        </p:sp>
        <p:cxnSp>
          <p:nvCxnSpPr>
            <p:cNvPr id="31" name="Straight Arrow Connector 30">
              <a:extLst>
                <a:ext uri="{FF2B5EF4-FFF2-40B4-BE49-F238E27FC236}">
                  <a16:creationId xmlns:a16="http://schemas.microsoft.com/office/drawing/2014/main" id="{641A7228-0AF3-4BC6-97FF-AA016F9F116C}"/>
                </a:ext>
              </a:extLst>
            </p:cNvPr>
            <p:cNvCxnSpPr>
              <a:cxnSpLocks/>
              <a:stCxn id="24" idx="0"/>
              <a:endCxn id="30" idx="2"/>
            </p:cNvCxnSpPr>
            <p:nvPr/>
          </p:nvCxnSpPr>
          <p:spPr>
            <a:xfrm flipV="1">
              <a:off x="6085176" y="1823978"/>
              <a:ext cx="0" cy="596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0DBEB1E-9369-4515-A949-715F6754D805}"/>
                </a:ext>
              </a:extLst>
            </p:cNvPr>
            <p:cNvSpPr txBox="1"/>
            <p:nvPr/>
          </p:nvSpPr>
          <p:spPr>
            <a:xfrm>
              <a:off x="8254652" y="2520478"/>
              <a:ext cx="2232248" cy="461665"/>
            </a:xfrm>
            <a:prstGeom prst="rect">
              <a:avLst/>
            </a:prstGeom>
            <a:noFill/>
          </p:spPr>
          <p:txBody>
            <a:bodyPr wrap="square" rtlCol="0">
              <a:spAutoFit/>
            </a:bodyPr>
            <a:lstStyle/>
            <a:p>
              <a:r>
                <a:rPr lang="en-US" dirty="0"/>
                <a:t>Template</a:t>
              </a:r>
            </a:p>
          </p:txBody>
        </p:sp>
      </p:grpSp>
      <p:pic>
        <p:nvPicPr>
          <p:cNvPr id="6" name="Picture 5">
            <a:extLst>
              <a:ext uri="{FF2B5EF4-FFF2-40B4-BE49-F238E27FC236}">
                <a16:creationId xmlns:a16="http://schemas.microsoft.com/office/drawing/2014/main" id="{7B9DF2B3-8546-4D2F-958A-D3E7506C5954}"/>
              </a:ext>
            </a:extLst>
          </p:cNvPr>
          <p:cNvPicPr>
            <a:picLocks noChangeAspect="1"/>
          </p:cNvPicPr>
          <p:nvPr/>
        </p:nvPicPr>
        <p:blipFill>
          <a:blip r:embed="rId3"/>
          <a:stretch>
            <a:fillRect/>
          </a:stretch>
        </p:blipFill>
        <p:spPr>
          <a:xfrm>
            <a:off x="706470" y="2962520"/>
            <a:ext cx="3717748" cy="3276472"/>
          </a:xfrm>
          <a:prstGeom prst="rect">
            <a:avLst/>
          </a:prstGeom>
        </p:spPr>
      </p:pic>
    </p:spTree>
    <p:extLst>
      <p:ext uri="{BB962C8B-B14F-4D97-AF65-F5344CB8AC3E}">
        <p14:creationId xmlns:p14="http://schemas.microsoft.com/office/powerpoint/2010/main" val="2449735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r>
              <a:rPr lang="en-US" dirty="0"/>
              <a:t>In this exercise we will create a new BaseController. </a:t>
            </a:r>
          </a:p>
          <a:p>
            <a:r>
              <a:rPr lang="en-US" dirty="0"/>
              <a:t>Along with that we will see how to load data to a model from a file.</a:t>
            </a:r>
          </a:p>
          <a:p>
            <a:endParaRPr lang="en-US" dirty="0"/>
          </a:p>
          <a:p>
            <a:r>
              <a:rPr lang="en-US" dirty="0"/>
              <a:t>Exercise code/resources: -</a:t>
            </a:r>
          </a:p>
          <a:p>
            <a:pPr marL="285750" indent="-285750">
              <a:buFontTx/>
              <a:buChar char="-"/>
            </a:pPr>
            <a:r>
              <a:rPr lang="en-US" dirty="0">
                <a:hlinkClick r:id="rId3"/>
              </a:rPr>
              <a:t>MyView.view.xml</a:t>
            </a:r>
            <a:endParaRPr lang="en-US" dirty="0"/>
          </a:p>
          <a:p>
            <a:pPr marL="285750" indent="-285750">
              <a:buFontTx/>
              <a:buChar char="-"/>
            </a:pPr>
            <a:r>
              <a:rPr lang="en-US" dirty="0">
                <a:hlinkClick r:id="rId4"/>
              </a:rPr>
              <a:t>MyView.controller.js</a:t>
            </a:r>
            <a:endParaRPr lang="en-US" dirty="0"/>
          </a:p>
          <a:p>
            <a:pPr marL="285750" indent="-285750">
              <a:buFontTx/>
              <a:buChar char="-"/>
            </a:pPr>
            <a:r>
              <a:rPr lang="en-US" dirty="0">
                <a:hlinkClick r:id="rId5"/>
              </a:rPr>
              <a:t>BaseController.js</a:t>
            </a:r>
            <a:endParaRPr lang="en-US" dirty="0"/>
          </a:p>
          <a:p>
            <a:pPr marL="285750" indent="-285750">
              <a:buFontTx/>
              <a:buChar char="-"/>
            </a:pPr>
            <a:r>
              <a:rPr lang="en-US" dirty="0">
                <a:hlinkClick r:id="rId6"/>
              </a:rPr>
              <a:t>mydata.json</a:t>
            </a:r>
            <a:endParaRPr lang="en-US" dirty="0"/>
          </a:p>
          <a:p>
            <a:pPr marL="285750" indent="-285750">
              <a:buFontTx/>
              <a:buChar char="-"/>
            </a:pPr>
            <a:r>
              <a:rPr lang="en-US" dirty="0">
                <a:hlinkClick r:id="rId7"/>
              </a:rPr>
              <a:t>mydata2.json</a:t>
            </a:r>
            <a:endParaRPr lang="en-US" dirty="0"/>
          </a:p>
          <a:p>
            <a:pPr marL="285750" indent="-285750">
              <a:buFontTx/>
              <a:buChar char="-"/>
            </a:pPr>
            <a:r>
              <a:rPr lang="en-US" dirty="0">
                <a:hlinkClick r:id="rId8"/>
              </a:rPr>
              <a:t>mydata.xml</a:t>
            </a:r>
            <a:endParaRPr lang="en-US" dirty="0"/>
          </a:p>
          <a:p>
            <a:pPr marL="285750" indent="-285750">
              <a:buFontTx/>
              <a:buChar char="-"/>
            </a:pPr>
            <a:r>
              <a:rPr lang="en-US" dirty="0">
                <a:hlinkClick r:id="rId9"/>
              </a:rPr>
              <a:t>model.js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AEDAB372-3F4F-4EB3-AB5A-731B9103B79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76377" y="1986354"/>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5139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Resource Model</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pPr algn="just"/>
            <a:r>
              <a:rPr lang="en-US" dirty="0"/>
              <a:t>We build software for international audience, we cannot just hardcode every screen element in English, if it requires multi-lingual support, we need to add resource model.</a:t>
            </a:r>
          </a:p>
          <a:p>
            <a:pPr algn="just"/>
            <a:r>
              <a:rPr lang="en-US" dirty="0"/>
              <a:t>i18n </a:t>
            </a:r>
            <a:r>
              <a:rPr lang="en-US" dirty="0">
                <a:sym typeface="Wingdings" panose="05000000000000000000" pitchFamily="2" charset="2"/>
              </a:rPr>
              <a:t> Internationalization</a:t>
            </a:r>
            <a:endParaRPr lang="en-US" dirty="0"/>
          </a:p>
          <a:p>
            <a:pPr marL="457200" indent="-457200" algn="just">
              <a:buAutoNum type="arabicPeriod"/>
            </a:pPr>
            <a:r>
              <a:rPr lang="en-US" dirty="0"/>
              <a:t>Create resource bundle which includes label field </a:t>
            </a:r>
          </a:p>
          <a:p>
            <a:pPr marL="457200" indent="-457200" algn="just">
              <a:buAutoNum type="arabicPeriod"/>
            </a:pPr>
            <a:r>
              <a:rPr lang="en-US" dirty="0"/>
              <a:t>The name of the file must be i18n.properties for default labels</a:t>
            </a:r>
          </a:p>
          <a:p>
            <a:pPr marL="457200" indent="-457200" algn="just">
              <a:buAutoNum type="arabicPeriod"/>
            </a:pPr>
            <a:r>
              <a:rPr lang="en-US" dirty="0"/>
              <a:t>And i18n_langcode.properties for different languages</a:t>
            </a:r>
          </a:p>
          <a:p>
            <a:pPr marL="457200" indent="-457200" algn="just">
              <a:buAutoNum type="arabicPeriod"/>
            </a:pPr>
            <a:r>
              <a:rPr lang="en-US" dirty="0"/>
              <a:t>Set The model</a:t>
            </a:r>
          </a:p>
          <a:p>
            <a:pPr marL="457200" indent="-457200" algn="just">
              <a:buAutoNum type="arabicPeriod"/>
            </a:pPr>
            <a:r>
              <a:rPr lang="en-US" dirty="0"/>
              <a:t>For more information about i18n you check the link</a:t>
            </a:r>
          </a:p>
          <a:p>
            <a:pPr lvl="1" algn="just"/>
            <a:r>
              <a:rPr lang="en-US" dirty="0">
                <a:hlinkClick r:id="rId3"/>
              </a:rPr>
              <a:t>https://openui5.hana.ondemand.com/1.34.9/docs/guide/831039835e7c4da3a8a0b49567573afe.html</a:t>
            </a:r>
            <a:endParaRPr lang="en-US" dirty="0"/>
          </a:p>
          <a:p>
            <a:pPr marL="342900" indent="-342900" algn="just">
              <a:buFont typeface="+mj-lt"/>
              <a:buAutoNum type="arabicPeriod"/>
            </a:pPr>
            <a:r>
              <a:rPr lang="en-US" dirty="0"/>
              <a:t>We can change the language of the app by adding </a:t>
            </a:r>
            <a:r>
              <a:rPr lang="en-US" b="1" dirty="0"/>
              <a:t>?sap-language=language_code </a:t>
            </a:r>
            <a:r>
              <a:rPr lang="en-US" dirty="0"/>
              <a:t>at the end of the URL of the app. Example for Hindi we will write </a:t>
            </a:r>
            <a:r>
              <a:rPr lang="en-US" b="1" dirty="0"/>
              <a:t>?sap-language=hi</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0F149D62-2864-4F25-A04E-3BCFF45DDD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6291" y="4081828"/>
            <a:ext cx="6982954" cy="2423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699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35CA5FAF-6DF3-4CBB-BAAC-7EB2207F65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3212" y="1998980"/>
            <a:ext cx="5962650" cy="43434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pPr marL="285750" indent="-285750" algn="just">
              <a:buFontTx/>
              <a:buChar char="-"/>
            </a:pPr>
            <a:r>
              <a:rPr lang="en-US" dirty="0"/>
              <a:t>In this exercise we will see how the language of an app is changed using the i18n file.</a:t>
            </a:r>
          </a:p>
          <a:p>
            <a:pPr marL="285750" indent="-285750" algn="just">
              <a:buFontTx/>
              <a:buChar char="-"/>
            </a:pPr>
            <a:r>
              <a:rPr lang="en-US" dirty="0"/>
              <a:t>We have to create a folder ‘</a:t>
            </a:r>
            <a:r>
              <a:rPr lang="en-US" b="1" dirty="0"/>
              <a:t>i18n’</a:t>
            </a:r>
            <a:r>
              <a:rPr lang="en-US" dirty="0"/>
              <a:t> in webapps folder and in the folder, we have to add files named ‘</a:t>
            </a:r>
            <a:r>
              <a:rPr lang="en-US" b="1" dirty="0"/>
              <a:t>i18n.properties’ </a:t>
            </a:r>
            <a:r>
              <a:rPr lang="en-US" dirty="0"/>
              <a:t>and one another file named according to the language we want. For example:- for Hindi language the file is named as ‘</a:t>
            </a:r>
            <a:r>
              <a:rPr lang="en-US" b="1" dirty="0"/>
              <a:t>i18n_hi.properties.</a:t>
            </a:r>
            <a:endParaRPr lang="en-US" dirty="0"/>
          </a:p>
          <a:p>
            <a:pPr marL="285750" indent="-285750" algn="just">
              <a:buFontTx/>
              <a:buChar char="-"/>
            </a:pPr>
            <a:r>
              <a:rPr lang="en-US" dirty="0"/>
              <a:t>Along with that we will add a delete button on top of the table to delete the record of an employee from the model.</a:t>
            </a:r>
          </a:p>
          <a:p>
            <a:pPr marL="285750" indent="-285750" algn="just">
              <a:buFontTx/>
              <a:buChar char="-"/>
            </a:pPr>
            <a:endParaRPr lang="en-US" dirty="0"/>
          </a:p>
          <a:p>
            <a:pPr algn="just"/>
            <a:r>
              <a:rPr lang="en-US" dirty="0"/>
              <a:t>Exercise Code:-</a:t>
            </a:r>
          </a:p>
          <a:p>
            <a:pPr marL="285750" indent="-285750" algn="just">
              <a:buFontTx/>
              <a:buChar char="-"/>
            </a:pPr>
            <a:r>
              <a:rPr lang="en-US" dirty="0">
                <a:hlinkClick r:id="rId4"/>
              </a:rPr>
              <a:t>MyView.view.xml</a:t>
            </a:r>
            <a:endParaRPr lang="en-US" dirty="0"/>
          </a:p>
          <a:p>
            <a:pPr marL="285750" indent="-285750" algn="just">
              <a:buFontTx/>
              <a:buChar char="-"/>
            </a:pPr>
            <a:r>
              <a:rPr lang="en-US" dirty="0">
                <a:hlinkClick r:id="rId5"/>
              </a:rPr>
              <a:t>MyView.controller.js</a:t>
            </a:r>
            <a:endParaRPr lang="en-US" dirty="0"/>
          </a:p>
          <a:p>
            <a:pPr marL="285750" indent="-285750" algn="just">
              <a:buFontTx/>
              <a:buChar char="-"/>
            </a:pPr>
            <a:r>
              <a:rPr lang="en-US" dirty="0">
                <a:hlinkClick r:id="rId6"/>
              </a:rPr>
              <a:t>i18n.properties</a:t>
            </a:r>
            <a:endParaRPr lang="en-US" dirty="0"/>
          </a:p>
          <a:p>
            <a:pPr marL="285750" indent="-285750" algn="just">
              <a:buFontTx/>
              <a:buChar char="-"/>
            </a:pPr>
            <a:r>
              <a:rPr lang="en-US" dirty="0">
                <a:hlinkClick r:id="rId7"/>
              </a:rPr>
              <a:t>i18n_hi.properties</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8278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Formatter in SAP UI5</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Tx/>
              <a:buChar char="-"/>
            </a:pPr>
            <a:r>
              <a:rPr lang="en-US" b="1" i="0" dirty="0">
                <a:effectLst/>
              </a:rPr>
              <a:t>Formatters</a:t>
            </a:r>
            <a:r>
              <a:rPr lang="en-US" b="0" i="0" dirty="0">
                <a:effectLst/>
              </a:rPr>
              <a:t> are used to define the formatting of data on the UI while data types work in both directions: they format the data on the UI and parse and validate user input that is entered.</a:t>
            </a:r>
            <a:endParaRPr lang="en-US" dirty="0"/>
          </a:p>
          <a:p>
            <a:pPr marL="285750" indent="-285750" algn="just">
              <a:buFontTx/>
              <a:buChar char="-"/>
            </a:pPr>
            <a:r>
              <a:rPr lang="en-US" b="1" dirty="0"/>
              <a:t>Formatter</a:t>
            </a:r>
            <a:r>
              <a:rPr lang="en-US" dirty="0"/>
              <a:t> is a function; This function gets called JUST Before the binding takes place with the view.</a:t>
            </a:r>
          </a:p>
          <a:p>
            <a:pPr marL="285750" indent="-285750" algn="just">
              <a:buFontTx/>
              <a:buChar char="-"/>
            </a:pPr>
            <a:r>
              <a:rPr lang="en-US" dirty="0"/>
              <a:t>Formatter file is placed in a folder in webapp folder, and the file can be named anything with the </a:t>
            </a:r>
            <a:r>
              <a:rPr lang="en-US" b="1" dirty="0"/>
              <a:t>.</a:t>
            </a:r>
            <a:r>
              <a:rPr lang="en-US" b="1" dirty="0" err="1"/>
              <a:t>js</a:t>
            </a:r>
            <a:r>
              <a:rPr lang="en-US" b="1" dirty="0"/>
              <a:t> </a:t>
            </a:r>
            <a:r>
              <a:rPr lang="en-US" dirty="0"/>
              <a:t>extension.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D13B1974-33E7-42DA-AF6D-5285B3E6C0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7772" y="3265609"/>
            <a:ext cx="6931255" cy="27950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10ED8E1-2388-456A-98B3-BC6B706C8386}"/>
              </a:ext>
            </a:extLst>
          </p:cNvPr>
          <p:cNvPicPr>
            <a:picLocks noChangeAspect="1"/>
          </p:cNvPicPr>
          <p:nvPr/>
        </p:nvPicPr>
        <p:blipFill>
          <a:blip r:embed="rId4"/>
          <a:stretch>
            <a:fillRect/>
          </a:stretch>
        </p:blipFill>
        <p:spPr>
          <a:xfrm>
            <a:off x="632361" y="2321324"/>
            <a:ext cx="3543399" cy="3590960"/>
          </a:xfrm>
          <a:prstGeom prst="rect">
            <a:avLst/>
          </a:prstGeom>
        </p:spPr>
      </p:pic>
      <p:cxnSp>
        <p:nvCxnSpPr>
          <p:cNvPr id="9" name="Straight Arrow Connector 8">
            <a:extLst>
              <a:ext uri="{FF2B5EF4-FFF2-40B4-BE49-F238E27FC236}">
                <a16:creationId xmlns:a16="http://schemas.microsoft.com/office/drawing/2014/main" id="{164AF4D2-35CC-4BEC-84B8-A85490BCA832}"/>
              </a:ext>
            </a:extLst>
          </p:cNvPr>
          <p:cNvCxnSpPr/>
          <p:nvPr/>
        </p:nvCxnSpPr>
        <p:spPr>
          <a:xfrm flipV="1">
            <a:off x="2204720" y="3265609"/>
            <a:ext cx="914400" cy="1062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25B434-D767-4882-957F-B175821D85BE}"/>
              </a:ext>
            </a:extLst>
          </p:cNvPr>
          <p:cNvSpPr txBox="1"/>
          <p:nvPr/>
        </p:nvSpPr>
        <p:spPr>
          <a:xfrm>
            <a:off x="2936240" y="2844800"/>
            <a:ext cx="1463040" cy="36933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Formatter</a:t>
            </a:r>
          </a:p>
        </p:txBody>
      </p:sp>
    </p:spTree>
    <p:extLst>
      <p:ext uri="{BB962C8B-B14F-4D97-AF65-F5344CB8AC3E}">
        <p14:creationId xmlns:p14="http://schemas.microsoft.com/office/powerpoint/2010/main" val="2647305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8980EE44-6D00-443E-A626-D1BF7095F9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787" y="1610802"/>
            <a:ext cx="5214449" cy="430772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Calibri" panose="020F0502020204030204" pitchFamily="34" charset="0"/>
              <a:buChar char="⁻"/>
            </a:pPr>
            <a:r>
              <a:rPr lang="en-US" dirty="0"/>
              <a:t>In this exercise we are going to currency code in the table.</a:t>
            </a:r>
          </a:p>
          <a:p>
            <a:pPr marL="285750" indent="-285750">
              <a:buFont typeface="Calibri" panose="020F0502020204030204" pitchFamily="34" charset="0"/>
              <a:buChar char="⁻"/>
            </a:pPr>
            <a:r>
              <a:rPr lang="en-US" dirty="0"/>
              <a:t>We will convert the currency code into its corresponding currency symbol.</a:t>
            </a:r>
          </a:p>
          <a:p>
            <a:pPr marL="285750" indent="-285750">
              <a:buFont typeface="Calibri" panose="020F0502020204030204" pitchFamily="34" charset="0"/>
              <a:buChar char="⁻"/>
            </a:pPr>
            <a:r>
              <a:rPr lang="en-US" dirty="0"/>
              <a:t>We will achieve this by using a formatter function.</a:t>
            </a:r>
          </a:p>
          <a:p>
            <a:pPr marL="285750" indent="-285750">
              <a:buFont typeface="Calibri" panose="020F0502020204030204" pitchFamily="34" charset="0"/>
              <a:buChar char="⁻"/>
            </a:pPr>
            <a:endParaRPr lang="en-US" dirty="0"/>
          </a:p>
          <a:p>
            <a:r>
              <a:rPr lang="en-US" dirty="0"/>
              <a:t>Exercise Code:-</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a:p>
            <a:pPr marL="285750" indent="-285750">
              <a:buFontTx/>
              <a:buChar char="-"/>
            </a:pPr>
            <a:r>
              <a:rPr lang="en-US" dirty="0">
                <a:hlinkClick r:id="rId6"/>
              </a:rPr>
              <a:t>lifeSaver.js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29168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68345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User Experience v/s User Interface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074"/>
          </a:xfrm>
          <a:prstGeom prst="rect">
            <a:avLst/>
          </a:prstGeom>
          <a:noFill/>
        </p:spPr>
        <p:txBody>
          <a:bodyPr wrap="square" rtlCol="0">
            <a:spAutoFit/>
          </a:bodyPr>
          <a:lstStyle/>
          <a:p>
            <a:pPr defTabSz="914126"/>
            <a:r>
              <a:rPr lang="en-US" sz="1799" dirty="0">
                <a:solidFill>
                  <a:prstClr val="black"/>
                </a:solidFill>
                <a:latin typeface="Calibri"/>
              </a:rPr>
              <a:t>User interface is developer oriented. This is purely technical. We can change UI any number of times.</a:t>
            </a:r>
          </a:p>
          <a:p>
            <a:pPr defTabSz="914126"/>
            <a:r>
              <a:rPr lang="en-US" sz="1799" dirty="0">
                <a:solidFill>
                  <a:prstClr val="black"/>
                </a:solidFill>
                <a:latin typeface="Calibri"/>
              </a:rPr>
              <a:t>User experience is user oriented. It is psychological. We cannot change UX.</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BCE8D192-C63C-46FF-A63F-6E984CD3C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437" y="1916832"/>
            <a:ext cx="6457950" cy="3705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490619"/>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10544</TotalTime>
  <Words>1782</Words>
  <Application>Microsoft Office PowerPoint</Application>
  <PresentationFormat>Widescreen</PresentationFormat>
  <Paragraphs>231</Paragraphs>
  <Slides>23</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Calibri (Body)</vt:lpstr>
      <vt:lpstr>Calibri Light</vt:lpstr>
      <vt:lpstr>Consolas</vt:lpstr>
      <vt:lpstr>Cooper Black</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696</cp:revision>
  <dcterms:created xsi:type="dcterms:W3CDTF">2016-07-10T03:33:26Z</dcterms:created>
  <dcterms:modified xsi:type="dcterms:W3CDTF">2022-01-29T14:29:59Z</dcterms:modified>
</cp:coreProperties>
</file>